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4"/>
  </p:sldMasterIdLst>
  <p:notesMasterIdLst>
    <p:notesMasterId r:id="rId78"/>
  </p:notesMasterIdLst>
  <p:handoutMasterIdLst>
    <p:handoutMasterId r:id="rId79"/>
  </p:handoutMasterIdLst>
  <p:sldIdLst>
    <p:sldId id="256" r:id="rId5"/>
    <p:sldId id="269" r:id="rId6"/>
    <p:sldId id="270" r:id="rId7"/>
    <p:sldId id="528" r:id="rId8"/>
    <p:sldId id="530" r:id="rId9"/>
    <p:sldId id="482" r:id="rId10"/>
    <p:sldId id="531" r:id="rId11"/>
    <p:sldId id="532" r:id="rId12"/>
    <p:sldId id="533" r:id="rId13"/>
    <p:sldId id="534" r:id="rId14"/>
    <p:sldId id="535" r:id="rId15"/>
    <p:sldId id="536" r:id="rId16"/>
    <p:sldId id="537" r:id="rId17"/>
    <p:sldId id="529" r:id="rId18"/>
    <p:sldId id="470" r:id="rId19"/>
    <p:sldId id="315" r:id="rId20"/>
    <p:sldId id="550" r:id="rId21"/>
    <p:sldId id="551" r:id="rId22"/>
    <p:sldId id="552" r:id="rId23"/>
    <p:sldId id="483" r:id="rId24"/>
    <p:sldId id="544" r:id="rId25"/>
    <p:sldId id="545" r:id="rId26"/>
    <p:sldId id="546" r:id="rId27"/>
    <p:sldId id="505" r:id="rId28"/>
    <p:sldId id="571" r:id="rId29"/>
    <p:sldId id="572" r:id="rId30"/>
    <p:sldId id="582" r:id="rId31"/>
    <p:sldId id="594" r:id="rId32"/>
    <p:sldId id="595" r:id="rId33"/>
    <p:sldId id="596" r:id="rId34"/>
    <p:sldId id="597" r:id="rId35"/>
    <p:sldId id="598" r:id="rId36"/>
    <p:sldId id="588" r:id="rId37"/>
    <p:sldId id="589" r:id="rId38"/>
    <p:sldId id="590" r:id="rId39"/>
    <p:sldId id="591" r:id="rId40"/>
    <p:sldId id="592" r:id="rId41"/>
    <p:sldId id="576" r:id="rId42"/>
    <p:sldId id="577" r:id="rId43"/>
    <p:sldId id="578" r:id="rId44"/>
    <p:sldId id="580" r:id="rId45"/>
    <p:sldId id="579" r:id="rId46"/>
    <p:sldId id="581" r:id="rId47"/>
    <p:sldId id="599" r:id="rId48"/>
    <p:sldId id="600" r:id="rId49"/>
    <p:sldId id="601" r:id="rId50"/>
    <p:sldId id="602" r:id="rId51"/>
    <p:sldId id="603" r:id="rId52"/>
    <p:sldId id="604" r:id="rId53"/>
    <p:sldId id="409" r:id="rId54"/>
    <p:sldId id="276" r:id="rId55"/>
    <p:sldId id="264" r:id="rId56"/>
    <p:sldId id="277" r:id="rId57"/>
    <p:sldId id="464" r:id="rId58"/>
    <p:sldId id="538" r:id="rId59"/>
    <p:sldId id="541" r:id="rId60"/>
    <p:sldId id="542" r:id="rId61"/>
    <p:sldId id="549" r:id="rId62"/>
    <p:sldId id="605" r:id="rId63"/>
    <p:sldId id="606" r:id="rId64"/>
    <p:sldId id="607" r:id="rId65"/>
    <p:sldId id="608" r:id="rId66"/>
    <p:sldId id="609" r:id="rId67"/>
    <p:sldId id="610" r:id="rId68"/>
    <p:sldId id="611" r:id="rId69"/>
    <p:sldId id="612" r:id="rId70"/>
    <p:sldId id="613" r:id="rId71"/>
    <p:sldId id="614" r:id="rId72"/>
    <p:sldId id="615" r:id="rId73"/>
    <p:sldId id="616" r:id="rId74"/>
    <p:sldId id="617" r:id="rId75"/>
    <p:sldId id="618" r:id="rId76"/>
    <p:sldId id="619" r:id="rId77"/>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 uri="{2D200454-40CA-4A62-9FC3-DE9A4176ACB9}">
      <p15:notesGuideLst xmlns:p15="http://schemas.microsoft.com/office/powerpoint/2012/main" xmlns="">
        <p15:guide id="1" orient="horz" pos="3126">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Chuck) McDermott" initials="CAM" lastIdx="1" clrIdx="0">
    <p:extLst/>
  </p:cmAuthor>
  <p:cmAuthor id="2" name="C.A.(Chuck) McDermott" initials="CAM [2]" lastIdx="1" clrIdx="1">
    <p:extLst/>
  </p:cmAuthor>
  <p:cmAuthor id="3" name="C.A.(Chuck) McDermott" initials="CAM [3]" lastIdx="1" clrIdx="2">
    <p:extLst/>
  </p:cmAuthor>
  <p:cmAuthor id="4" name="C.A.(Chuck) McDermott" initials="CAM [4]" lastIdx="1" clrIdx="3">
    <p:extLst/>
  </p:cmAuthor>
  <p:cmAuthor id="5" name="C.A.(Chuck) McDermott" initials="CAM [5]" lastIdx="1"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5463" autoAdjust="0"/>
    <p:restoredTop sz="67104" autoAdjust="0"/>
  </p:normalViewPr>
  <p:slideViewPr>
    <p:cSldViewPr snapToGrid="0">
      <p:cViewPr varScale="1">
        <p:scale>
          <a:sx n="104" d="100"/>
          <a:sy n="104" d="100"/>
        </p:scale>
        <p:origin x="-293" y="-67"/>
      </p:cViewPr>
      <p:guideLst>
        <p:guide orient="horz" pos="2160"/>
        <p:guide pos="3120"/>
      </p:guideLst>
    </p:cSldViewPr>
  </p:slideViewPr>
  <p:notesTextViewPr>
    <p:cViewPr>
      <p:scale>
        <a:sx n="1" d="1"/>
        <a:sy n="1" d="1"/>
      </p:scale>
      <p:origin x="0" y="0"/>
    </p:cViewPr>
  </p:notesTextViewPr>
  <p:notesViewPr>
    <p:cSldViewPr snapToGrid="0">
      <p:cViewPr>
        <p:scale>
          <a:sx n="73" d="100"/>
          <a:sy n="73" d="100"/>
        </p:scale>
        <p:origin x="-2478" y="124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8D6B5E-53C3-4139-9B50-84555C65072A}" type="doc">
      <dgm:prSet loTypeId="urn:microsoft.com/office/officeart/2005/8/layout/radial5" loCatId="relationship" qsTypeId="urn:microsoft.com/office/officeart/2005/8/quickstyle/simple1" qsCatId="simple" csTypeId="urn:microsoft.com/office/officeart/2005/8/colors/accent1_2" csCatId="accent1" phldr="1"/>
      <dgm:spPr/>
      <dgm:t>
        <a:bodyPr/>
        <a:lstStyle/>
        <a:p>
          <a:endParaRPr lang="en-GB"/>
        </a:p>
      </dgm:t>
    </dgm:pt>
    <dgm:pt modelId="{96B6024A-AF51-435F-B412-ED79CB8D5AD2}">
      <dgm:prSet phldrT="[Text]"/>
      <dgm:spPr/>
      <dgm:t>
        <a:bodyPr/>
        <a:lstStyle/>
        <a:p>
          <a:r>
            <a:rPr lang="sl-SI" dirty="0"/>
            <a:t>Maintenance activities</a:t>
          </a:r>
        </a:p>
      </dgm:t>
    </dgm:pt>
    <dgm:pt modelId="{69710F15-7447-4417-8672-AB262DE47FCC}" type="parTrans" cxnId="{B01492F0-7434-4255-B480-8C60DE19C660}">
      <dgm:prSet/>
      <dgm:spPr/>
      <dgm:t>
        <a:bodyPr/>
        <a:lstStyle/>
        <a:p>
          <a:endParaRPr lang="en-GB" dirty="0"/>
        </a:p>
      </dgm:t>
    </dgm:pt>
    <dgm:pt modelId="{22ACC4D6-4D94-4FE6-AA52-F51D04C5863E}" type="sibTrans" cxnId="{B01492F0-7434-4255-B480-8C60DE19C660}">
      <dgm:prSet/>
      <dgm:spPr/>
      <dgm:t>
        <a:bodyPr/>
        <a:lstStyle/>
        <a:p>
          <a:endParaRPr lang="en-GB"/>
        </a:p>
      </dgm:t>
    </dgm:pt>
    <dgm:pt modelId="{9ADA928E-EEF4-4585-9BAB-8CA0CF8C38BE}">
      <dgm:prSet phldrT="[Text]"/>
      <dgm:spPr/>
      <dgm:t>
        <a:bodyPr/>
        <a:lstStyle/>
        <a:p>
          <a:r>
            <a:rPr lang="sl-SI" dirty="0"/>
            <a:t>Maintenance organization</a:t>
          </a:r>
          <a:endParaRPr lang="en-GB" dirty="0"/>
        </a:p>
      </dgm:t>
    </dgm:pt>
    <dgm:pt modelId="{58DCBBF3-445D-451E-A74F-581E6E429587}" type="parTrans" cxnId="{0F222CAA-D3C9-4350-B9EE-643C5BE25395}">
      <dgm:prSet/>
      <dgm:spPr/>
      <dgm:t>
        <a:bodyPr/>
        <a:lstStyle/>
        <a:p>
          <a:endParaRPr lang="en-GB" dirty="0"/>
        </a:p>
      </dgm:t>
    </dgm:pt>
    <dgm:pt modelId="{99BA997E-B711-49AE-85B5-783F34E61792}" type="sibTrans" cxnId="{0F222CAA-D3C9-4350-B9EE-643C5BE25395}">
      <dgm:prSet/>
      <dgm:spPr/>
      <dgm:t>
        <a:bodyPr/>
        <a:lstStyle/>
        <a:p>
          <a:endParaRPr lang="en-GB"/>
        </a:p>
      </dgm:t>
    </dgm:pt>
    <dgm:pt modelId="{F54D6A8E-D95A-48B4-BA28-45CF2E5ED60F}">
      <dgm:prSet phldrT="[Text]"/>
      <dgm:spPr/>
      <dgm:t>
        <a:bodyPr/>
        <a:lstStyle/>
        <a:p>
          <a:r>
            <a:rPr lang="sl-SI"/>
            <a:t>Maintenance facilities and equipement</a:t>
          </a:r>
          <a:endParaRPr lang="en-GB" dirty="0"/>
        </a:p>
      </dgm:t>
    </dgm:pt>
    <dgm:pt modelId="{5851C84A-866D-40B8-9B30-85D92AE243F4}" type="parTrans" cxnId="{CC9543B1-18A7-4190-9C9B-01C83A12AE8C}">
      <dgm:prSet/>
      <dgm:spPr/>
      <dgm:t>
        <a:bodyPr/>
        <a:lstStyle/>
        <a:p>
          <a:endParaRPr lang="en-GB" dirty="0"/>
        </a:p>
      </dgm:t>
    </dgm:pt>
    <dgm:pt modelId="{9A9B8738-A4C4-4965-968A-C7558BF98389}" type="sibTrans" cxnId="{CC9543B1-18A7-4190-9C9B-01C83A12AE8C}">
      <dgm:prSet/>
      <dgm:spPr/>
      <dgm:t>
        <a:bodyPr/>
        <a:lstStyle/>
        <a:p>
          <a:endParaRPr lang="en-GB"/>
        </a:p>
      </dgm:t>
    </dgm:pt>
    <dgm:pt modelId="{A3296924-757C-4941-A2E5-58631244AAA0}">
      <dgm:prSet phldrT="[Text]"/>
      <dgm:spPr/>
      <dgm:t>
        <a:bodyPr/>
        <a:lstStyle/>
        <a:p>
          <a:r>
            <a:rPr lang="sl-SI"/>
            <a:t>Conduct and control of mainteance work</a:t>
          </a:r>
          <a:endParaRPr lang="en-GB" dirty="0"/>
        </a:p>
      </dgm:t>
    </dgm:pt>
    <dgm:pt modelId="{BD493203-1FB1-4EE7-9BD3-D149F1CAFF9A}" type="parTrans" cxnId="{C670B07E-C921-4CB9-A491-7D5D3CC82E8A}">
      <dgm:prSet/>
      <dgm:spPr/>
      <dgm:t>
        <a:bodyPr/>
        <a:lstStyle/>
        <a:p>
          <a:endParaRPr lang="en-GB" dirty="0"/>
        </a:p>
      </dgm:t>
    </dgm:pt>
    <dgm:pt modelId="{59C9C27E-60F3-4E58-925B-96D9A9C12FEE}" type="sibTrans" cxnId="{C670B07E-C921-4CB9-A491-7D5D3CC82E8A}">
      <dgm:prSet/>
      <dgm:spPr/>
      <dgm:t>
        <a:bodyPr/>
        <a:lstStyle/>
        <a:p>
          <a:endParaRPr lang="en-GB"/>
        </a:p>
      </dgm:t>
    </dgm:pt>
    <dgm:pt modelId="{31661DE0-83EA-4633-9485-19F511F3729C}">
      <dgm:prSet phldrT="[Text]"/>
      <dgm:spPr/>
      <dgm:t>
        <a:bodyPr/>
        <a:lstStyle/>
        <a:p>
          <a:r>
            <a:rPr lang="sl-SI"/>
            <a:t>Maintenance programme</a:t>
          </a:r>
          <a:endParaRPr lang="en-GB" dirty="0"/>
        </a:p>
      </dgm:t>
    </dgm:pt>
    <dgm:pt modelId="{F50F1BFE-9867-44BC-95A3-91C4602FBD2F}" type="sibTrans" cxnId="{21B96578-991D-406B-91D7-6402A332E5D3}">
      <dgm:prSet/>
      <dgm:spPr/>
      <dgm:t>
        <a:bodyPr/>
        <a:lstStyle/>
        <a:p>
          <a:endParaRPr lang="en-GB"/>
        </a:p>
      </dgm:t>
    </dgm:pt>
    <dgm:pt modelId="{BD3E9CDF-D5AA-4A35-B56E-94F028221855}" type="parTrans" cxnId="{21B96578-991D-406B-91D7-6402A332E5D3}">
      <dgm:prSet/>
      <dgm:spPr/>
      <dgm:t>
        <a:bodyPr/>
        <a:lstStyle/>
        <a:p>
          <a:endParaRPr lang="en-GB"/>
        </a:p>
      </dgm:t>
    </dgm:pt>
    <dgm:pt modelId="{A6797347-1DCE-443B-982B-78F96D4D8E6D}">
      <dgm:prSet phldrT="[Text]"/>
      <dgm:spPr/>
      <dgm:t>
        <a:bodyPr/>
        <a:lstStyle/>
        <a:p>
          <a:r>
            <a:rPr lang="sl-SI"/>
            <a:t>Material condition</a:t>
          </a:r>
          <a:endParaRPr lang="en-GB" dirty="0"/>
        </a:p>
      </dgm:t>
    </dgm:pt>
    <dgm:pt modelId="{3849475C-1356-45BF-8005-0D7D2E81951D}" type="parTrans" cxnId="{1054F564-9E4D-4697-ABAF-B2E0A3785873}">
      <dgm:prSet/>
      <dgm:spPr/>
      <dgm:t>
        <a:bodyPr/>
        <a:lstStyle/>
        <a:p>
          <a:endParaRPr lang="en-GB" dirty="0"/>
        </a:p>
      </dgm:t>
    </dgm:pt>
    <dgm:pt modelId="{D3163348-33EB-43AE-B266-4D44654052BC}" type="sibTrans" cxnId="{1054F564-9E4D-4697-ABAF-B2E0A3785873}">
      <dgm:prSet/>
      <dgm:spPr/>
      <dgm:t>
        <a:bodyPr/>
        <a:lstStyle/>
        <a:p>
          <a:endParaRPr lang="en-GB"/>
        </a:p>
      </dgm:t>
    </dgm:pt>
    <dgm:pt modelId="{FB2D4982-B82A-4461-BE89-AF62C0539441}">
      <dgm:prSet phldrT="[Text]"/>
      <dgm:spPr/>
      <dgm:t>
        <a:bodyPr/>
        <a:lstStyle/>
        <a:p>
          <a:r>
            <a:rPr lang="sl-SI"/>
            <a:t>Spare parts and procurement</a:t>
          </a:r>
          <a:endParaRPr lang="en-GB" dirty="0"/>
        </a:p>
      </dgm:t>
    </dgm:pt>
    <dgm:pt modelId="{AFE277C2-5B96-428A-BA7E-5901E32DAAEB}" type="parTrans" cxnId="{2DC17036-E7F0-4AE5-B27F-6DA5F9E57E61}">
      <dgm:prSet/>
      <dgm:spPr/>
      <dgm:t>
        <a:bodyPr/>
        <a:lstStyle/>
        <a:p>
          <a:endParaRPr lang="en-GB" dirty="0"/>
        </a:p>
      </dgm:t>
    </dgm:pt>
    <dgm:pt modelId="{92580577-2614-4E10-AF33-E7856846F15E}" type="sibTrans" cxnId="{2DC17036-E7F0-4AE5-B27F-6DA5F9E57E61}">
      <dgm:prSet/>
      <dgm:spPr/>
      <dgm:t>
        <a:bodyPr/>
        <a:lstStyle/>
        <a:p>
          <a:endParaRPr lang="en-GB"/>
        </a:p>
      </dgm:t>
    </dgm:pt>
    <dgm:pt modelId="{81EEB846-97D5-4FB2-ABCE-F0E3391C8987}">
      <dgm:prSet phldrT="[Text]"/>
      <dgm:spPr/>
      <dgm:t>
        <a:bodyPr/>
        <a:lstStyle/>
        <a:p>
          <a:r>
            <a:rPr lang="sl-SI"/>
            <a:t>Outage management</a:t>
          </a:r>
          <a:endParaRPr lang="en-GB" dirty="0"/>
        </a:p>
      </dgm:t>
    </dgm:pt>
    <dgm:pt modelId="{E87AE6B1-C60F-4FA8-AEF8-A5DDDF2E080D}" type="parTrans" cxnId="{FEA6FE60-F3C4-4DC8-92FD-338E50825EA8}">
      <dgm:prSet/>
      <dgm:spPr/>
      <dgm:t>
        <a:bodyPr/>
        <a:lstStyle/>
        <a:p>
          <a:endParaRPr lang="en-GB" dirty="0"/>
        </a:p>
      </dgm:t>
    </dgm:pt>
    <dgm:pt modelId="{CBFEAD3D-3868-46E3-8DB4-2E771FEC9CE0}" type="sibTrans" cxnId="{FEA6FE60-F3C4-4DC8-92FD-338E50825EA8}">
      <dgm:prSet/>
      <dgm:spPr/>
      <dgm:t>
        <a:bodyPr/>
        <a:lstStyle/>
        <a:p>
          <a:endParaRPr lang="en-GB"/>
        </a:p>
      </dgm:t>
    </dgm:pt>
    <dgm:pt modelId="{A6E2B090-9979-4669-ACE8-FF97884F409A}">
      <dgm:prSet phldrT="[Text]"/>
      <dgm:spPr/>
      <dgm:t>
        <a:bodyPr/>
        <a:lstStyle/>
        <a:p>
          <a:r>
            <a:rPr lang="sl-SI"/>
            <a:t>Work procedures and record keeping</a:t>
          </a:r>
          <a:endParaRPr lang="en-GB" dirty="0"/>
        </a:p>
      </dgm:t>
    </dgm:pt>
    <dgm:pt modelId="{B7F1C3D2-46F0-4156-A4B5-B7C7F53EDDCB}" type="parTrans" cxnId="{9DDC5C29-1C20-44B3-A4A2-A382E0E9B485}">
      <dgm:prSet/>
      <dgm:spPr/>
      <dgm:t>
        <a:bodyPr/>
        <a:lstStyle/>
        <a:p>
          <a:endParaRPr lang="en-GB" dirty="0"/>
        </a:p>
      </dgm:t>
    </dgm:pt>
    <dgm:pt modelId="{810AD3FC-D2BC-437A-A19D-1767C8D88A79}" type="sibTrans" cxnId="{9DDC5C29-1C20-44B3-A4A2-A382E0E9B485}">
      <dgm:prSet/>
      <dgm:spPr/>
      <dgm:t>
        <a:bodyPr/>
        <a:lstStyle/>
        <a:p>
          <a:endParaRPr lang="en-GB"/>
        </a:p>
      </dgm:t>
    </dgm:pt>
    <dgm:pt modelId="{01A15CF5-DA32-4B77-B9B5-1A336A8006ED}" type="pres">
      <dgm:prSet presAssocID="{748D6B5E-53C3-4139-9B50-84555C65072A}" presName="Name0" presStyleCnt="0">
        <dgm:presLayoutVars>
          <dgm:chMax val="1"/>
          <dgm:dir/>
          <dgm:animLvl val="ctr"/>
          <dgm:resizeHandles val="exact"/>
        </dgm:presLayoutVars>
      </dgm:prSet>
      <dgm:spPr/>
      <dgm:t>
        <a:bodyPr/>
        <a:lstStyle/>
        <a:p>
          <a:endParaRPr lang="en-GB"/>
        </a:p>
      </dgm:t>
    </dgm:pt>
    <dgm:pt modelId="{4B387CF4-DC0B-46F2-B1C7-9D3BF1B601E8}" type="pres">
      <dgm:prSet presAssocID="{31661DE0-83EA-4633-9485-19F511F3729C}" presName="centerShape" presStyleLbl="node0" presStyleIdx="0" presStyleCnt="1"/>
      <dgm:spPr/>
      <dgm:t>
        <a:bodyPr/>
        <a:lstStyle/>
        <a:p>
          <a:endParaRPr lang="en-GB"/>
        </a:p>
      </dgm:t>
    </dgm:pt>
    <dgm:pt modelId="{E101F676-F19E-4A48-9454-5AE2B666375E}" type="pres">
      <dgm:prSet presAssocID="{69710F15-7447-4417-8672-AB262DE47FCC}" presName="parTrans" presStyleLbl="sibTrans2D1" presStyleIdx="0" presStyleCnt="8"/>
      <dgm:spPr/>
      <dgm:t>
        <a:bodyPr/>
        <a:lstStyle/>
        <a:p>
          <a:endParaRPr lang="en-GB"/>
        </a:p>
      </dgm:t>
    </dgm:pt>
    <dgm:pt modelId="{C613F59D-E121-4737-87C5-0057F272276A}" type="pres">
      <dgm:prSet presAssocID="{69710F15-7447-4417-8672-AB262DE47FCC}" presName="connectorText" presStyleLbl="sibTrans2D1" presStyleIdx="0" presStyleCnt="8"/>
      <dgm:spPr/>
      <dgm:t>
        <a:bodyPr/>
        <a:lstStyle/>
        <a:p>
          <a:endParaRPr lang="en-GB"/>
        </a:p>
      </dgm:t>
    </dgm:pt>
    <dgm:pt modelId="{4AEA816E-8168-4F5F-B06A-934D8F4F23C9}" type="pres">
      <dgm:prSet presAssocID="{96B6024A-AF51-435F-B412-ED79CB8D5AD2}" presName="node" presStyleLbl="node1" presStyleIdx="0" presStyleCnt="8">
        <dgm:presLayoutVars>
          <dgm:bulletEnabled val="1"/>
        </dgm:presLayoutVars>
      </dgm:prSet>
      <dgm:spPr/>
      <dgm:t>
        <a:bodyPr/>
        <a:lstStyle/>
        <a:p>
          <a:endParaRPr lang="en-GB"/>
        </a:p>
      </dgm:t>
    </dgm:pt>
    <dgm:pt modelId="{47012490-E7DC-4917-80E5-B33047F15D6B}" type="pres">
      <dgm:prSet presAssocID="{58DCBBF3-445D-451E-A74F-581E6E429587}" presName="parTrans" presStyleLbl="sibTrans2D1" presStyleIdx="1" presStyleCnt="8"/>
      <dgm:spPr/>
      <dgm:t>
        <a:bodyPr/>
        <a:lstStyle/>
        <a:p>
          <a:endParaRPr lang="en-GB"/>
        </a:p>
      </dgm:t>
    </dgm:pt>
    <dgm:pt modelId="{6F70BD59-360A-45E7-8B0B-7A6DE51AF842}" type="pres">
      <dgm:prSet presAssocID="{58DCBBF3-445D-451E-A74F-581E6E429587}" presName="connectorText" presStyleLbl="sibTrans2D1" presStyleIdx="1" presStyleCnt="8"/>
      <dgm:spPr/>
      <dgm:t>
        <a:bodyPr/>
        <a:lstStyle/>
        <a:p>
          <a:endParaRPr lang="en-GB"/>
        </a:p>
      </dgm:t>
    </dgm:pt>
    <dgm:pt modelId="{2E0EA604-3937-44FB-B382-D692AB679E0D}" type="pres">
      <dgm:prSet presAssocID="{9ADA928E-EEF4-4585-9BAB-8CA0CF8C38BE}" presName="node" presStyleLbl="node1" presStyleIdx="1" presStyleCnt="8">
        <dgm:presLayoutVars>
          <dgm:bulletEnabled val="1"/>
        </dgm:presLayoutVars>
      </dgm:prSet>
      <dgm:spPr/>
      <dgm:t>
        <a:bodyPr/>
        <a:lstStyle/>
        <a:p>
          <a:endParaRPr lang="en-GB"/>
        </a:p>
      </dgm:t>
    </dgm:pt>
    <dgm:pt modelId="{65E63CC3-7697-4773-A8B5-52FC46095409}" type="pres">
      <dgm:prSet presAssocID="{5851C84A-866D-40B8-9B30-85D92AE243F4}" presName="parTrans" presStyleLbl="sibTrans2D1" presStyleIdx="2" presStyleCnt="8"/>
      <dgm:spPr/>
      <dgm:t>
        <a:bodyPr/>
        <a:lstStyle/>
        <a:p>
          <a:endParaRPr lang="en-GB"/>
        </a:p>
      </dgm:t>
    </dgm:pt>
    <dgm:pt modelId="{A88FF0D4-DDBD-4FF3-A0B8-30ECE564FA08}" type="pres">
      <dgm:prSet presAssocID="{5851C84A-866D-40B8-9B30-85D92AE243F4}" presName="connectorText" presStyleLbl="sibTrans2D1" presStyleIdx="2" presStyleCnt="8"/>
      <dgm:spPr/>
      <dgm:t>
        <a:bodyPr/>
        <a:lstStyle/>
        <a:p>
          <a:endParaRPr lang="en-GB"/>
        </a:p>
      </dgm:t>
    </dgm:pt>
    <dgm:pt modelId="{E2365292-13B3-4810-A62D-5704606D91AF}" type="pres">
      <dgm:prSet presAssocID="{F54D6A8E-D95A-48B4-BA28-45CF2E5ED60F}" presName="node" presStyleLbl="node1" presStyleIdx="2" presStyleCnt="8">
        <dgm:presLayoutVars>
          <dgm:bulletEnabled val="1"/>
        </dgm:presLayoutVars>
      </dgm:prSet>
      <dgm:spPr/>
      <dgm:t>
        <a:bodyPr/>
        <a:lstStyle/>
        <a:p>
          <a:endParaRPr lang="en-GB"/>
        </a:p>
      </dgm:t>
    </dgm:pt>
    <dgm:pt modelId="{B95601CF-AE53-48E3-A311-C9EE79ED9623}" type="pres">
      <dgm:prSet presAssocID="{B7F1C3D2-46F0-4156-A4B5-B7C7F53EDDCB}" presName="parTrans" presStyleLbl="sibTrans2D1" presStyleIdx="3" presStyleCnt="8"/>
      <dgm:spPr/>
      <dgm:t>
        <a:bodyPr/>
        <a:lstStyle/>
        <a:p>
          <a:endParaRPr lang="en-GB"/>
        </a:p>
      </dgm:t>
    </dgm:pt>
    <dgm:pt modelId="{87F1C036-3929-43DD-B101-0D603E201A12}" type="pres">
      <dgm:prSet presAssocID="{B7F1C3D2-46F0-4156-A4B5-B7C7F53EDDCB}" presName="connectorText" presStyleLbl="sibTrans2D1" presStyleIdx="3" presStyleCnt="8"/>
      <dgm:spPr/>
      <dgm:t>
        <a:bodyPr/>
        <a:lstStyle/>
        <a:p>
          <a:endParaRPr lang="en-GB"/>
        </a:p>
      </dgm:t>
    </dgm:pt>
    <dgm:pt modelId="{BA397813-C433-47BB-B525-82A652A8389E}" type="pres">
      <dgm:prSet presAssocID="{A6E2B090-9979-4669-ACE8-FF97884F409A}" presName="node" presStyleLbl="node1" presStyleIdx="3" presStyleCnt="8">
        <dgm:presLayoutVars>
          <dgm:bulletEnabled val="1"/>
        </dgm:presLayoutVars>
      </dgm:prSet>
      <dgm:spPr/>
      <dgm:t>
        <a:bodyPr/>
        <a:lstStyle/>
        <a:p>
          <a:endParaRPr lang="en-GB"/>
        </a:p>
      </dgm:t>
    </dgm:pt>
    <dgm:pt modelId="{A8BA2A6B-C16A-401A-8E74-6BDA29ACFA4B}" type="pres">
      <dgm:prSet presAssocID="{BD493203-1FB1-4EE7-9BD3-D149F1CAFF9A}" presName="parTrans" presStyleLbl="sibTrans2D1" presStyleIdx="4" presStyleCnt="8"/>
      <dgm:spPr/>
      <dgm:t>
        <a:bodyPr/>
        <a:lstStyle/>
        <a:p>
          <a:endParaRPr lang="en-GB"/>
        </a:p>
      </dgm:t>
    </dgm:pt>
    <dgm:pt modelId="{01C4DF9D-0776-4C08-BA51-8807528B2A00}" type="pres">
      <dgm:prSet presAssocID="{BD493203-1FB1-4EE7-9BD3-D149F1CAFF9A}" presName="connectorText" presStyleLbl="sibTrans2D1" presStyleIdx="4" presStyleCnt="8"/>
      <dgm:spPr/>
      <dgm:t>
        <a:bodyPr/>
        <a:lstStyle/>
        <a:p>
          <a:endParaRPr lang="en-GB"/>
        </a:p>
      </dgm:t>
    </dgm:pt>
    <dgm:pt modelId="{630F6FE2-CD46-47E8-B90F-3BDFAFCE7D59}" type="pres">
      <dgm:prSet presAssocID="{A3296924-757C-4941-A2E5-58631244AAA0}" presName="node" presStyleLbl="node1" presStyleIdx="4" presStyleCnt="8">
        <dgm:presLayoutVars>
          <dgm:bulletEnabled val="1"/>
        </dgm:presLayoutVars>
      </dgm:prSet>
      <dgm:spPr/>
      <dgm:t>
        <a:bodyPr/>
        <a:lstStyle/>
        <a:p>
          <a:endParaRPr lang="en-GB"/>
        </a:p>
      </dgm:t>
    </dgm:pt>
    <dgm:pt modelId="{A694FAFE-6E96-4A53-8ABA-3B2605BB7A6B}" type="pres">
      <dgm:prSet presAssocID="{3849475C-1356-45BF-8005-0D7D2E81951D}" presName="parTrans" presStyleLbl="sibTrans2D1" presStyleIdx="5" presStyleCnt="8"/>
      <dgm:spPr/>
      <dgm:t>
        <a:bodyPr/>
        <a:lstStyle/>
        <a:p>
          <a:endParaRPr lang="en-GB"/>
        </a:p>
      </dgm:t>
    </dgm:pt>
    <dgm:pt modelId="{CF9C2D47-72EF-4B66-8BFC-C9A5237AAD62}" type="pres">
      <dgm:prSet presAssocID="{3849475C-1356-45BF-8005-0D7D2E81951D}" presName="connectorText" presStyleLbl="sibTrans2D1" presStyleIdx="5" presStyleCnt="8"/>
      <dgm:spPr/>
      <dgm:t>
        <a:bodyPr/>
        <a:lstStyle/>
        <a:p>
          <a:endParaRPr lang="en-GB"/>
        </a:p>
      </dgm:t>
    </dgm:pt>
    <dgm:pt modelId="{02F887E6-23F6-403A-8C48-9DC12C1A1B9C}" type="pres">
      <dgm:prSet presAssocID="{A6797347-1DCE-443B-982B-78F96D4D8E6D}" presName="node" presStyleLbl="node1" presStyleIdx="5" presStyleCnt="8">
        <dgm:presLayoutVars>
          <dgm:bulletEnabled val="1"/>
        </dgm:presLayoutVars>
      </dgm:prSet>
      <dgm:spPr/>
      <dgm:t>
        <a:bodyPr/>
        <a:lstStyle/>
        <a:p>
          <a:endParaRPr lang="en-GB"/>
        </a:p>
      </dgm:t>
    </dgm:pt>
    <dgm:pt modelId="{9C034DF3-5F51-47DC-B84D-DCD53F820F35}" type="pres">
      <dgm:prSet presAssocID="{AFE277C2-5B96-428A-BA7E-5901E32DAAEB}" presName="parTrans" presStyleLbl="sibTrans2D1" presStyleIdx="6" presStyleCnt="8"/>
      <dgm:spPr/>
      <dgm:t>
        <a:bodyPr/>
        <a:lstStyle/>
        <a:p>
          <a:endParaRPr lang="en-GB"/>
        </a:p>
      </dgm:t>
    </dgm:pt>
    <dgm:pt modelId="{7A48B7F1-7AA7-47BB-98C7-4696BFBB5B36}" type="pres">
      <dgm:prSet presAssocID="{AFE277C2-5B96-428A-BA7E-5901E32DAAEB}" presName="connectorText" presStyleLbl="sibTrans2D1" presStyleIdx="6" presStyleCnt="8"/>
      <dgm:spPr/>
      <dgm:t>
        <a:bodyPr/>
        <a:lstStyle/>
        <a:p>
          <a:endParaRPr lang="en-GB"/>
        </a:p>
      </dgm:t>
    </dgm:pt>
    <dgm:pt modelId="{93E6A715-0958-4F99-95DC-47DB82E96AEB}" type="pres">
      <dgm:prSet presAssocID="{FB2D4982-B82A-4461-BE89-AF62C0539441}" presName="node" presStyleLbl="node1" presStyleIdx="6" presStyleCnt="8">
        <dgm:presLayoutVars>
          <dgm:bulletEnabled val="1"/>
        </dgm:presLayoutVars>
      </dgm:prSet>
      <dgm:spPr/>
      <dgm:t>
        <a:bodyPr/>
        <a:lstStyle/>
        <a:p>
          <a:endParaRPr lang="en-GB"/>
        </a:p>
      </dgm:t>
    </dgm:pt>
    <dgm:pt modelId="{A905E06B-CDE0-413F-BB44-473E9C6A438A}" type="pres">
      <dgm:prSet presAssocID="{E87AE6B1-C60F-4FA8-AEF8-A5DDDF2E080D}" presName="parTrans" presStyleLbl="sibTrans2D1" presStyleIdx="7" presStyleCnt="8"/>
      <dgm:spPr/>
      <dgm:t>
        <a:bodyPr/>
        <a:lstStyle/>
        <a:p>
          <a:endParaRPr lang="en-GB"/>
        </a:p>
      </dgm:t>
    </dgm:pt>
    <dgm:pt modelId="{31EDFE42-C7F8-4157-8EFB-95A6F9A8C397}" type="pres">
      <dgm:prSet presAssocID="{E87AE6B1-C60F-4FA8-AEF8-A5DDDF2E080D}" presName="connectorText" presStyleLbl="sibTrans2D1" presStyleIdx="7" presStyleCnt="8"/>
      <dgm:spPr/>
      <dgm:t>
        <a:bodyPr/>
        <a:lstStyle/>
        <a:p>
          <a:endParaRPr lang="en-GB"/>
        </a:p>
      </dgm:t>
    </dgm:pt>
    <dgm:pt modelId="{EE0AB0E9-00AC-4EB3-953C-86B1AA36CB74}" type="pres">
      <dgm:prSet presAssocID="{81EEB846-97D5-4FB2-ABCE-F0E3391C8987}" presName="node" presStyleLbl="node1" presStyleIdx="7" presStyleCnt="8">
        <dgm:presLayoutVars>
          <dgm:bulletEnabled val="1"/>
        </dgm:presLayoutVars>
      </dgm:prSet>
      <dgm:spPr/>
      <dgm:t>
        <a:bodyPr/>
        <a:lstStyle/>
        <a:p>
          <a:endParaRPr lang="en-GB"/>
        </a:p>
      </dgm:t>
    </dgm:pt>
  </dgm:ptLst>
  <dgm:cxnLst>
    <dgm:cxn modelId="{CC9543B1-18A7-4190-9C9B-01C83A12AE8C}" srcId="{31661DE0-83EA-4633-9485-19F511F3729C}" destId="{F54D6A8E-D95A-48B4-BA28-45CF2E5ED60F}" srcOrd="2" destOrd="0" parTransId="{5851C84A-866D-40B8-9B30-85D92AE243F4}" sibTransId="{9A9B8738-A4C4-4965-968A-C7558BF98389}"/>
    <dgm:cxn modelId="{AC7BB9A6-110D-405B-B625-19ECA0575735}" type="presOf" srcId="{748D6B5E-53C3-4139-9B50-84555C65072A}" destId="{01A15CF5-DA32-4B77-B9B5-1A336A8006ED}" srcOrd="0" destOrd="0" presId="urn:microsoft.com/office/officeart/2005/8/layout/radial5"/>
    <dgm:cxn modelId="{1A954770-B719-4E3C-80A4-962EE29D37A5}" type="presOf" srcId="{BD493203-1FB1-4EE7-9BD3-D149F1CAFF9A}" destId="{01C4DF9D-0776-4C08-BA51-8807528B2A00}" srcOrd="1" destOrd="0" presId="urn:microsoft.com/office/officeart/2005/8/layout/radial5"/>
    <dgm:cxn modelId="{0BC3FA27-D6A2-4068-B86A-F4AEF1C958FF}" type="presOf" srcId="{E87AE6B1-C60F-4FA8-AEF8-A5DDDF2E080D}" destId="{31EDFE42-C7F8-4157-8EFB-95A6F9A8C397}" srcOrd="1" destOrd="0" presId="urn:microsoft.com/office/officeart/2005/8/layout/radial5"/>
    <dgm:cxn modelId="{E5BD085C-C6A8-47D9-B15C-0D4625C82300}" type="presOf" srcId="{A3296924-757C-4941-A2E5-58631244AAA0}" destId="{630F6FE2-CD46-47E8-B90F-3BDFAFCE7D59}" srcOrd="0" destOrd="0" presId="urn:microsoft.com/office/officeart/2005/8/layout/radial5"/>
    <dgm:cxn modelId="{0155586B-5EE4-4301-93E7-05962ADF4B02}" type="presOf" srcId="{BD493203-1FB1-4EE7-9BD3-D149F1CAFF9A}" destId="{A8BA2A6B-C16A-401A-8E74-6BDA29ACFA4B}" srcOrd="0" destOrd="0" presId="urn:microsoft.com/office/officeart/2005/8/layout/radial5"/>
    <dgm:cxn modelId="{D9B8EE92-E933-4EB4-8CFA-A4FFCC359091}" type="presOf" srcId="{F54D6A8E-D95A-48B4-BA28-45CF2E5ED60F}" destId="{E2365292-13B3-4810-A62D-5704606D91AF}" srcOrd="0" destOrd="0" presId="urn:microsoft.com/office/officeart/2005/8/layout/radial5"/>
    <dgm:cxn modelId="{EF372DAC-4974-4BEC-80FA-ABCD89227F91}" type="presOf" srcId="{3849475C-1356-45BF-8005-0D7D2E81951D}" destId="{A694FAFE-6E96-4A53-8ABA-3B2605BB7A6B}" srcOrd="0" destOrd="0" presId="urn:microsoft.com/office/officeart/2005/8/layout/radial5"/>
    <dgm:cxn modelId="{B194A0FA-A630-40B7-B575-7F9F0EB3A5BD}" type="presOf" srcId="{AFE277C2-5B96-428A-BA7E-5901E32DAAEB}" destId="{7A48B7F1-7AA7-47BB-98C7-4696BFBB5B36}" srcOrd="1" destOrd="0" presId="urn:microsoft.com/office/officeart/2005/8/layout/radial5"/>
    <dgm:cxn modelId="{5D439AE4-B38F-4E06-AF91-16C7AFFAEB21}" type="presOf" srcId="{A6E2B090-9979-4669-ACE8-FF97884F409A}" destId="{BA397813-C433-47BB-B525-82A652A8389E}" srcOrd="0" destOrd="0" presId="urn:microsoft.com/office/officeart/2005/8/layout/radial5"/>
    <dgm:cxn modelId="{3278AC5C-3EAE-4F25-B643-35BB9AB2C4AA}" type="presOf" srcId="{5851C84A-866D-40B8-9B30-85D92AE243F4}" destId="{65E63CC3-7697-4773-A8B5-52FC46095409}" srcOrd="0" destOrd="0" presId="urn:microsoft.com/office/officeart/2005/8/layout/radial5"/>
    <dgm:cxn modelId="{94B32F67-640E-4D86-A986-AA2F3D8A68F4}" type="presOf" srcId="{B7F1C3D2-46F0-4156-A4B5-B7C7F53EDDCB}" destId="{B95601CF-AE53-48E3-A311-C9EE79ED9623}" srcOrd="0" destOrd="0" presId="urn:microsoft.com/office/officeart/2005/8/layout/radial5"/>
    <dgm:cxn modelId="{1054F564-9E4D-4697-ABAF-B2E0A3785873}" srcId="{31661DE0-83EA-4633-9485-19F511F3729C}" destId="{A6797347-1DCE-443B-982B-78F96D4D8E6D}" srcOrd="5" destOrd="0" parTransId="{3849475C-1356-45BF-8005-0D7D2E81951D}" sibTransId="{D3163348-33EB-43AE-B266-4D44654052BC}"/>
    <dgm:cxn modelId="{B01492F0-7434-4255-B480-8C60DE19C660}" srcId="{31661DE0-83EA-4633-9485-19F511F3729C}" destId="{96B6024A-AF51-435F-B412-ED79CB8D5AD2}" srcOrd="0" destOrd="0" parTransId="{69710F15-7447-4417-8672-AB262DE47FCC}" sibTransId="{22ACC4D6-4D94-4FE6-AA52-F51D04C5863E}"/>
    <dgm:cxn modelId="{ADDEF560-3D0E-4A76-8066-6739DB787639}" type="presOf" srcId="{5851C84A-866D-40B8-9B30-85D92AE243F4}" destId="{A88FF0D4-DDBD-4FF3-A0B8-30ECE564FA08}" srcOrd="1" destOrd="0" presId="urn:microsoft.com/office/officeart/2005/8/layout/radial5"/>
    <dgm:cxn modelId="{78BED70D-CCAF-4E62-BD2F-DA646094DD24}" type="presOf" srcId="{A6797347-1DCE-443B-982B-78F96D4D8E6D}" destId="{02F887E6-23F6-403A-8C48-9DC12C1A1B9C}" srcOrd="0" destOrd="0" presId="urn:microsoft.com/office/officeart/2005/8/layout/radial5"/>
    <dgm:cxn modelId="{2DC17036-E7F0-4AE5-B27F-6DA5F9E57E61}" srcId="{31661DE0-83EA-4633-9485-19F511F3729C}" destId="{FB2D4982-B82A-4461-BE89-AF62C0539441}" srcOrd="6" destOrd="0" parTransId="{AFE277C2-5B96-428A-BA7E-5901E32DAAEB}" sibTransId="{92580577-2614-4E10-AF33-E7856846F15E}"/>
    <dgm:cxn modelId="{67FC6D7B-160E-4657-8CC9-A757CC50DA2E}" type="presOf" srcId="{69710F15-7447-4417-8672-AB262DE47FCC}" destId="{E101F676-F19E-4A48-9454-5AE2B666375E}" srcOrd="0" destOrd="0" presId="urn:microsoft.com/office/officeart/2005/8/layout/radial5"/>
    <dgm:cxn modelId="{21B96578-991D-406B-91D7-6402A332E5D3}" srcId="{748D6B5E-53C3-4139-9B50-84555C65072A}" destId="{31661DE0-83EA-4633-9485-19F511F3729C}" srcOrd="0" destOrd="0" parTransId="{BD3E9CDF-D5AA-4A35-B56E-94F028221855}" sibTransId="{F50F1BFE-9867-44BC-95A3-91C4602FBD2F}"/>
    <dgm:cxn modelId="{B4C4A948-FEB7-452F-9493-4289F81F20EB}" type="presOf" srcId="{69710F15-7447-4417-8672-AB262DE47FCC}" destId="{C613F59D-E121-4737-87C5-0057F272276A}" srcOrd="1" destOrd="0" presId="urn:microsoft.com/office/officeart/2005/8/layout/radial5"/>
    <dgm:cxn modelId="{FEA6FE60-F3C4-4DC8-92FD-338E50825EA8}" srcId="{31661DE0-83EA-4633-9485-19F511F3729C}" destId="{81EEB846-97D5-4FB2-ABCE-F0E3391C8987}" srcOrd="7" destOrd="0" parTransId="{E87AE6B1-C60F-4FA8-AEF8-A5DDDF2E080D}" sibTransId="{CBFEAD3D-3868-46E3-8DB4-2E771FEC9CE0}"/>
    <dgm:cxn modelId="{0F222CAA-D3C9-4350-B9EE-643C5BE25395}" srcId="{31661DE0-83EA-4633-9485-19F511F3729C}" destId="{9ADA928E-EEF4-4585-9BAB-8CA0CF8C38BE}" srcOrd="1" destOrd="0" parTransId="{58DCBBF3-445D-451E-A74F-581E6E429587}" sibTransId="{99BA997E-B711-49AE-85B5-783F34E61792}"/>
    <dgm:cxn modelId="{DC92A3DF-E403-44DE-911B-D2880BCF5481}" type="presOf" srcId="{31661DE0-83EA-4633-9485-19F511F3729C}" destId="{4B387CF4-DC0B-46F2-B1C7-9D3BF1B601E8}" srcOrd="0" destOrd="0" presId="urn:microsoft.com/office/officeart/2005/8/layout/radial5"/>
    <dgm:cxn modelId="{3CAAD2A8-FFF0-418D-B820-4792D3318FCE}" type="presOf" srcId="{81EEB846-97D5-4FB2-ABCE-F0E3391C8987}" destId="{EE0AB0E9-00AC-4EB3-953C-86B1AA36CB74}" srcOrd="0" destOrd="0" presId="urn:microsoft.com/office/officeart/2005/8/layout/radial5"/>
    <dgm:cxn modelId="{895E7E70-12C4-49D1-A7EE-E6F0429DD85D}" type="presOf" srcId="{96B6024A-AF51-435F-B412-ED79CB8D5AD2}" destId="{4AEA816E-8168-4F5F-B06A-934D8F4F23C9}" srcOrd="0" destOrd="0" presId="urn:microsoft.com/office/officeart/2005/8/layout/radial5"/>
    <dgm:cxn modelId="{86823698-0023-4699-8A87-D9475C4DA700}" type="presOf" srcId="{3849475C-1356-45BF-8005-0D7D2E81951D}" destId="{CF9C2D47-72EF-4B66-8BFC-C9A5237AAD62}" srcOrd="1" destOrd="0" presId="urn:microsoft.com/office/officeart/2005/8/layout/radial5"/>
    <dgm:cxn modelId="{C670B07E-C921-4CB9-A491-7D5D3CC82E8A}" srcId="{31661DE0-83EA-4633-9485-19F511F3729C}" destId="{A3296924-757C-4941-A2E5-58631244AAA0}" srcOrd="4" destOrd="0" parTransId="{BD493203-1FB1-4EE7-9BD3-D149F1CAFF9A}" sibTransId="{59C9C27E-60F3-4E58-925B-96D9A9C12FEE}"/>
    <dgm:cxn modelId="{9DDC5C29-1C20-44B3-A4A2-A382E0E9B485}" srcId="{31661DE0-83EA-4633-9485-19F511F3729C}" destId="{A6E2B090-9979-4669-ACE8-FF97884F409A}" srcOrd="3" destOrd="0" parTransId="{B7F1C3D2-46F0-4156-A4B5-B7C7F53EDDCB}" sibTransId="{810AD3FC-D2BC-437A-A19D-1767C8D88A79}"/>
    <dgm:cxn modelId="{F0394191-FB36-4A3B-8CE8-6CB8D9B808C8}" type="presOf" srcId="{58DCBBF3-445D-451E-A74F-581E6E429587}" destId="{6F70BD59-360A-45E7-8B0B-7A6DE51AF842}" srcOrd="1" destOrd="0" presId="urn:microsoft.com/office/officeart/2005/8/layout/radial5"/>
    <dgm:cxn modelId="{F4786327-CAB9-4A8E-9220-41FB350EA3C7}" type="presOf" srcId="{AFE277C2-5B96-428A-BA7E-5901E32DAAEB}" destId="{9C034DF3-5F51-47DC-B84D-DCD53F820F35}" srcOrd="0" destOrd="0" presId="urn:microsoft.com/office/officeart/2005/8/layout/radial5"/>
    <dgm:cxn modelId="{C2DBD7D2-C21C-4592-B03A-AB59743B191C}" type="presOf" srcId="{B7F1C3D2-46F0-4156-A4B5-B7C7F53EDDCB}" destId="{87F1C036-3929-43DD-B101-0D603E201A12}" srcOrd="1" destOrd="0" presId="urn:microsoft.com/office/officeart/2005/8/layout/radial5"/>
    <dgm:cxn modelId="{D40F0F90-F5A1-45BF-8002-3AD58DD16140}" type="presOf" srcId="{9ADA928E-EEF4-4585-9BAB-8CA0CF8C38BE}" destId="{2E0EA604-3937-44FB-B382-D692AB679E0D}" srcOrd="0" destOrd="0" presId="urn:microsoft.com/office/officeart/2005/8/layout/radial5"/>
    <dgm:cxn modelId="{84FE6BFD-DD04-481B-B5EA-0878F794B8B2}" type="presOf" srcId="{FB2D4982-B82A-4461-BE89-AF62C0539441}" destId="{93E6A715-0958-4F99-95DC-47DB82E96AEB}" srcOrd="0" destOrd="0" presId="urn:microsoft.com/office/officeart/2005/8/layout/radial5"/>
    <dgm:cxn modelId="{4AE100D5-001D-465E-B955-C65FAA8C8228}" type="presOf" srcId="{E87AE6B1-C60F-4FA8-AEF8-A5DDDF2E080D}" destId="{A905E06B-CDE0-413F-BB44-473E9C6A438A}" srcOrd="0" destOrd="0" presId="urn:microsoft.com/office/officeart/2005/8/layout/radial5"/>
    <dgm:cxn modelId="{56C68F36-885E-4239-953F-326E89698EA5}" type="presOf" srcId="{58DCBBF3-445D-451E-A74F-581E6E429587}" destId="{47012490-E7DC-4917-80E5-B33047F15D6B}" srcOrd="0" destOrd="0" presId="urn:microsoft.com/office/officeart/2005/8/layout/radial5"/>
    <dgm:cxn modelId="{67690F35-8AFD-4EA3-B1AE-2E1DCD8CAF3D}" type="presParOf" srcId="{01A15CF5-DA32-4B77-B9B5-1A336A8006ED}" destId="{4B387CF4-DC0B-46F2-B1C7-9D3BF1B601E8}" srcOrd="0" destOrd="0" presId="urn:microsoft.com/office/officeart/2005/8/layout/radial5"/>
    <dgm:cxn modelId="{364501AD-B404-415B-84BA-F4E8E420863C}" type="presParOf" srcId="{01A15CF5-DA32-4B77-B9B5-1A336A8006ED}" destId="{E101F676-F19E-4A48-9454-5AE2B666375E}" srcOrd="1" destOrd="0" presId="urn:microsoft.com/office/officeart/2005/8/layout/radial5"/>
    <dgm:cxn modelId="{D5AA437D-74D0-4429-BF38-439E836ABEF4}" type="presParOf" srcId="{E101F676-F19E-4A48-9454-5AE2B666375E}" destId="{C613F59D-E121-4737-87C5-0057F272276A}" srcOrd="0" destOrd="0" presId="urn:microsoft.com/office/officeart/2005/8/layout/radial5"/>
    <dgm:cxn modelId="{A60AF397-9DD4-47A8-ABEF-2EB07142C045}" type="presParOf" srcId="{01A15CF5-DA32-4B77-B9B5-1A336A8006ED}" destId="{4AEA816E-8168-4F5F-B06A-934D8F4F23C9}" srcOrd="2" destOrd="0" presId="urn:microsoft.com/office/officeart/2005/8/layout/radial5"/>
    <dgm:cxn modelId="{6FAD2714-05C7-480B-8DA0-6240FFD5FB55}" type="presParOf" srcId="{01A15CF5-DA32-4B77-B9B5-1A336A8006ED}" destId="{47012490-E7DC-4917-80E5-B33047F15D6B}" srcOrd="3" destOrd="0" presId="urn:microsoft.com/office/officeart/2005/8/layout/radial5"/>
    <dgm:cxn modelId="{91D005CB-56F2-44F0-A7C0-1F34616C30EF}" type="presParOf" srcId="{47012490-E7DC-4917-80E5-B33047F15D6B}" destId="{6F70BD59-360A-45E7-8B0B-7A6DE51AF842}" srcOrd="0" destOrd="0" presId="urn:microsoft.com/office/officeart/2005/8/layout/radial5"/>
    <dgm:cxn modelId="{7A9C7877-BC5A-42D6-8979-CAE253BD4528}" type="presParOf" srcId="{01A15CF5-DA32-4B77-B9B5-1A336A8006ED}" destId="{2E0EA604-3937-44FB-B382-D692AB679E0D}" srcOrd="4" destOrd="0" presId="urn:microsoft.com/office/officeart/2005/8/layout/radial5"/>
    <dgm:cxn modelId="{7376E92C-4F30-4343-A75A-C6904012D3AE}" type="presParOf" srcId="{01A15CF5-DA32-4B77-B9B5-1A336A8006ED}" destId="{65E63CC3-7697-4773-A8B5-52FC46095409}" srcOrd="5" destOrd="0" presId="urn:microsoft.com/office/officeart/2005/8/layout/radial5"/>
    <dgm:cxn modelId="{8C597C9D-A19A-4C1F-91AB-3BC0AE992FA1}" type="presParOf" srcId="{65E63CC3-7697-4773-A8B5-52FC46095409}" destId="{A88FF0D4-DDBD-4FF3-A0B8-30ECE564FA08}" srcOrd="0" destOrd="0" presId="urn:microsoft.com/office/officeart/2005/8/layout/radial5"/>
    <dgm:cxn modelId="{3B4F0426-D249-4F86-BD6E-4AD9DB26DD49}" type="presParOf" srcId="{01A15CF5-DA32-4B77-B9B5-1A336A8006ED}" destId="{E2365292-13B3-4810-A62D-5704606D91AF}" srcOrd="6" destOrd="0" presId="urn:microsoft.com/office/officeart/2005/8/layout/radial5"/>
    <dgm:cxn modelId="{D2DD0712-BADD-4F35-8DBE-D99807F5A74B}" type="presParOf" srcId="{01A15CF5-DA32-4B77-B9B5-1A336A8006ED}" destId="{B95601CF-AE53-48E3-A311-C9EE79ED9623}" srcOrd="7" destOrd="0" presId="urn:microsoft.com/office/officeart/2005/8/layout/radial5"/>
    <dgm:cxn modelId="{C73E7F85-0638-4F5E-A97C-EC396A608C6A}" type="presParOf" srcId="{B95601CF-AE53-48E3-A311-C9EE79ED9623}" destId="{87F1C036-3929-43DD-B101-0D603E201A12}" srcOrd="0" destOrd="0" presId="urn:microsoft.com/office/officeart/2005/8/layout/radial5"/>
    <dgm:cxn modelId="{870AD752-0BEC-420D-80F3-11A9D3147B80}" type="presParOf" srcId="{01A15CF5-DA32-4B77-B9B5-1A336A8006ED}" destId="{BA397813-C433-47BB-B525-82A652A8389E}" srcOrd="8" destOrd="0" presId="urn:microsoft.com/office/officeart/2005/8/layout/radial5"/>
    <dgm:cxn modelId="{408FBAB9-87AD-49A6-BABF-6E75FFFC2474}" type="presParOf" srcId="{01A15CF5-DA32-4B77-B9B5-1A336A8006ED}" destId="{A8BA2A6B-C16A-401A-8E74-6BDA29ACFA4B}" srcOrd="9" destOrd="0" presId="urn:microsoft.com/office/officeart/2005/8/layout/radial5"/>
    <dgm:cxn modelId="{5B869127-82A4-4020-8F24-7A238C3E3F2B}" type="presParOf" srcId="{A8BA2A6B-C16A-401A-8E74-6BDA29ACFA4B}" destId="{01C4DF9D-0776-4C08-BA51-8807528B2A00}" srcOrd="0" destOrd="0" presId="urn:microsoft.com/office/officeart/2005/8/layout/radial5"/>
    <dgm:cxn modelId="{402E962B-420B-4DE2-BCBF-795568F9DC2C}" type="presParOf" srcId="{01A15CF5-DA32-4B77-B9B5-1A336A8006ED}" destId="{630F6FE2-CD46-47E8-B90F-3BDFAFCE7D59}" srcOrd="10" destOrd="0" presId="urn:microsoft.com/office/officeart/2005/8/layout/radial5"/>
    <dgm:cxn modelId="{2EFC1945-1B26-44D8-A73D-2F2E925BC45A}" type="presParOf" srcId="{01A15CF5-DA32-4B77-B9B5-1A336A8006ED}" destId="{A694FAFE-6E96-4A53-8ABA-3B2605BB7A6B}" srcOrd="11" destOrd="0" presId="urn:microsoft.com/office/officeart/2005/8/layout/radial5"/>
    <dgm:cxn modelId="{0E9AECC1-2C3D-4AC7-8A46-FE357F0DBFC0}" type="presParOf" srcId="{A694FAFE-6E96-4A53-8ABA-3B2605BB7A6B}" destId="{CF9C2D47-72EF-4B66-8BFC-C9A5237AAD62}" srcOrd="0" destOrd="0" presId="urn:microsoft.com/office/officeart/2005/8/layout/radial5"/>
    <dgm:cxn modelId="{A75A9731-CE29-420E-9F27-62C1A16B9E2B}" type="presParOf" srcId="{01A15CF5-DA32-4B77-B9B5-1A336A8006ED}" destId="{02F887E6-23F6-403A-8C48-9DC12C1A1B9C}" srcOrd="12" destOrd="0" presId="urn:microsoft.com/office/officeart/2005/8/layout/radial5"/>
    <dgm:cxn modelId="{9ED128A7-B1CC-4561-B645-0B713747ECF1}" type="presParOf" srcId="{01A15CF5-DA32-4B77-B9B5-1A336A8006ED}" destId="{9C034DF3-5F51-47DC-B84D-DCD53F820F35}" srcOrd="13" destOrd="0" presId="urn:microsoft.com/office/officeart/2005/8/layout/radial5"/>
    <dgm:cxn modelId="{C58BF028-A3EA-4EAD-AF47-E40C787E2587}" type="presParOf" srcId="{9C034DF3-5F51-47DC-B84D-DCD53F820F35}" destId="{7A48B7F1-7AA7-47BB-98C7-4696BFBB5B36}" srcOrd="0" destOrd="0" presId="urn:microsoft.com/office/officeart/2005/8/layout/radial5"/>
    <dgm:cxn modelId="{89A63B6A-76EA-474C-8189-EC9A28614B28}" type="presParOf" srcId="{01A15CF5-DA32-4B77-B9B5-1A336A8006ED}" destId="{93E6A715-0958-4F99-95DC-47DB82E96AEB}" srcOrd="14" destOrd="0" presId="urn:microsoft.com/office/officeart/2005/8/layout/radial5"/>
    <dgm:cxn modelId="{2A65F930-56AD-4A97-AA9F-3A0D12ED8439}" type="presParOf" srcId="{01A15CF5-DA32-4B77-B9B5-1A336A8006ED}" destId="{A905E06B-CDE0-413F-BB44-473E9C6A438A}" srcOrd="15" destOrd="0" presId="urn:microsoft.com/office/officeart/2005/8/layout/radial5"/>
    <dgm:cxn modelId="{A45DA364-722E-4A44-BF0A-783807352F0F}" type="presParOf" srcId="{A905E06B-CDE0-413F-BB44-473E9C6A438A}" destId="{31EDFE42-C7F8-4157-8EFB-95A6F9A8C397}" srcOrd="0" destOrd="0" presId="urn:microsoft.com/office/officeart/2005/8/layout/radial5"/>
    <dgm:cxn modelId="{B3CEE77D-6000-492C-A870-D824DF17083C}" type="presParOf" srcId="{01A15CF5-DA32-4B77-B9B5-1A336A8006ED}" destId="{EE0AB0E9-00AC-4EB3-953C-86B1AA36CB74}" srcOrd="16"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C61C8C-0B19-4DDF-AD2C-617E7D251C46}"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GB"/>
        </a:p>
      </dgm:t>
    </dgm:pt>
    <dgm:pt modelId="{8E8F31B9-5268-4E40-A36B-38647374E4A7}">
      <dgm:prSet phldrT="[Text]"/>
      <dgm:spPr/>
      <dgm:t>
        <a:bodyPr/>
        <a:lstStyle/>
        <a:p>
          <a:r>
            <a:rPr lang="sl-SI" b="1" dirty="0"/>
            <a:t>Preventive maintenance</a:t>
          </a:r>
          <a:endParaRPr lang="en-GB" b="1" dirty="0"/>
        </a:p>
      </dgm:t>
    </dgm:pt>
    <dgm:pt modelId="{5FA12AE6-04A7-4E3C-A338-52056D7E93AB}" type="parTrans" cxnId="{4AE9E915-66A9-4D90-B299-68F0A984B67F}">
      <dgm:prSet/>
      <dgm:spPr/>
      <dgm:t>
        <a:bodyPr/>
        <a:lstStyle/>
        <a:p>
          <a:endParaRPr lang="en-GB"/>
        </a:p>
      </dgm:t>
    </dgm:pt>
    <dgm:pt modelId="{D94C5BE6-1EC6-4536-A803-9746CDFEF9BA}" type="sibTrans" cxnId="{4AE9E915-66A9-4D90-B299-68F0A984B67F}">
      <dgm:prSet/>
      <dgm:spPr/>
      <dgm:t>
        <a:bodyPr/>
        <a:lstStyle/>
        <a:p>
          <a:endParaRPr lang="en-GB"/>
        </a:p>
      </dgm:t>
    </dgm:pt>
    <dgm:pt modelId="{6E0F944C-40DF-488A-A758-2A804366FDFC}">
      <dgm:prSet phldrT="[Text]"/>
      <dgm:spPr/>
      <dgm:t>
        <a:bodyPr/>
        <a:lstStyle/>
        <a:p>
          <a:r>
            <a:rPr lang="sl-SI" dirty="0" smtClean="0"/>
            <a:t>Periodic</a:t>
          </a:r>
          <a:r>
            <a:rPr lang="en-GB" dirty="0" smtClean="0"/>
            <a:t> maintenance activities</a:t>
          </a:r>
          <a:endParaRPr lang="en-GB" dirty="0"/>
        </a:p>
      </dgm:t>
    </dgm:pt>
    <dgm:pt modelId="{EAD1E298-0B33-4BB1-8A49-5FE7ABCBACAE}" type="parTrans" cxnId="{FEB6D1C9-AB6C-4A71-A6D7-3998FA34ADA0}">
      <dgm:prSet/>
      <dgm:spPr/>
      <dgm:t>
        <a:bodyPr/>
        <a:lstStyle/>
        <a:p>
          <a:endParaRPr lang="en-GB"/>
        </a:p>
      </dgm:t>
    </dgm:pt>
    <dgm:pt modelId="{CED7E92B-9FC5-4DEC-A7BA-C1048EB9C732}" type="sibTrans" cxnId="{FEB6D1C9-AB6C-4A71-A6D7-3998FA34ADA0}">
      <dgm:prSet/>
      <dgm:spPr/>
      <dgm:t>
        <a:bodyPr/>
        <a:lstStyle/>
        <a:p>
          <a:endParaRPr lang="en-GB"/>
        </a:p>
      </dgm:t>
    </dgm:pt>
    <dgm:pt modelId="{33247394-8365-4C93-9FE5-457777589D59}">
      <dgm:prSet phldrT="[Text]"/>
      <dgm:spPr/>
      <dgm:t>
        <a:bodyPr/>
        <a:lstStyle/>
        <a:p>
          <a:r>
            <a:rPr lang="sl-SI" dirty="0" smtClean="0"/>
            <a:t>Planned</a:t>
          </a:r>
          <a:r>
            <a:rPr lang="en-GB" dirty="0" smtClean="0"/>
            <a:t> maintenance activities</a:t>
          </a:r>
          <a:endParaRPr lang="en-GB" dirty="0"/>
        </a:p>
      </dgm:t>
    </dgm:pt>
    <dgm:pt modelId="{A98D02CC-243D-4587-B214-035B5A3D89EA}" type="parTrans" cxnId="{697C2A99-0786-4CE4-AFB6-6CD282C6B803}">
      <dgm:prSet/>
      <dgm:spPr/>
      <dgm:t>
        <a:bodyPr/>
        <a:lstStyle/>
        <a:p>
          <a:endParaRPr lang="en-GB"/>
        </a:p>
      </dgm:t>
    </dgm:pt>
    <dgm:pt modelId="{3768EFD3-793E-413E-A046-DC30C51D851A}" type="sibTrans" cxnId="{697C2A99-0786-4CE4-AFB6-6CD282C6B803}">
      <dgm:prSet/>
      <dgm:spPr/>
      <dgm:t>
        <a:bodyPr/>
        <a:lstStyle/>
        <a:p>
          <a:endParaRPr lang="en-GB"/>
        </a:p>
      </dgm:t>
    </dgm:pt>
    <dgm:pt modelId="{49968AED-A8AF-41C7-81AA-29AD4C8982F3}">
      <dgm:prSet phldrT="[Text]"/>
      <dgm:spPr/>
      <dgm:t>
        <a:bodyPr/>
        <a:lstStyle/>
        <a:p>
          <a:r>
            <a:rPr lang="sl-SI" dirty="0" smtClean="0"/>
            <a:t>Predictive</a:t>
          </a:r>
          <a:r>
            <a:rPr lang="en-GB" dirty="0" smtClean="0"/>
            <a:t> maintenance activities</a:t>
          </a:r>
          <a:endParaRPr lang="en-GB" dirty="0"/>
        </a:p>
      </dgm:t>
    </dgm:pt>
    <dgm:pt modelId="{0AFF9CEA-D981-4A22-AEC9-6C031EC3C6D7}" type="parTrans" cxnId="{B07FC723-0556-4593-8302-A9888CAE9F23}">
      <dgm:prSet/>
      <dgm:spPr/>
      <dgm:t>
        <a:bodyPr/>
        <a:lstStyle/>
        <a:p>
          <a:endParaRPr lang="en-GB"/>
        </a:p>
      </dgm:t>
    </dgm:pt>
    <dgm:pt modelId="{F6F5B6F2-172C-41A6-BA25-E6D3F85B5A25}" type="sibTrans" cxnId="{B07FC723-0556-4593-8302-A9888CAE9F23}">
      <dgm:prSet/>
      <dgm:spPr/>
      <dgm:t>
        <a:bodyPr/>
        <a:lstStyle/>
        <a:p>
          <a:endParaRPr lang="en-GB"/>
        </a:p>
      </dgm:t>
    </dgm:pt>
    <dgm:pt modelId="{DCA7F217-9E1F-47DB-AE0F-6E9201604B9C}" type="pres">
      <dgm:prSet presAssocID="{90C61C8C-0B19-4DDF-AD2C-617E7D251C46}" presName="hierChild1" presStyleCnt="0">
        <dgm:presLayoutVars>
          <dgm:chPref val="1"/>
          <dgm:dir/>
          <dgm:animOne val="branch"/>
          <dgm:animLvl val="lvl"/>
          <dgm:resizeHandles/>
        </dgm:presLayoutVars>
      </dgm:prSet>
      <dgm:spPr/>
      <dgm:t>
        <a:bodyPr/>
        <a:lstStyle/>
        <a:p>
          <a:endParaRPr lang="en-GB"/>
        </a:p>
      </dgm:t>
    </dgm:pt>
    <dgm:pt modelId="{5C9815A4-673D-43BF-9537-81ECD0F7805E}" type="pres">
      <dgm:prSet presAssocID="{8E8F31B9-5268-4E40-A36B-38647374E4A7}" presName="hierRoot1" presStyleCnt="0"/>
      <dgm:spPr/>
    </dgm:pt>
    <dgm:pt modelId="{18B45B93-92C5-4AAB-BF00-0F9BAA999EAE}" type="pres">
      <dgm:prSet presAssocID="{8E8F31B9-5268-4E40-A36B-38647374E4A7}" presName="composite" presStyleCnt="0"/>
      <dgm:spPr/>
    </dgm:pt>
    <dgm:pt modelId="{FAB5BE49-6CC2-4D28-AA20-590555FC01F8}" type="pres">
      <dgm:prSet presAssocID="{8E8F31B9-5268-4E40-A36B-38647374E4A7}" presName="background" presStyleLbl="node0" presStyleIdx="0" presStyleCnt="1"/>
      <dgm:spPr/>
    </dgm:pt>
    <dgm:pt modelId="{3CD73ADD-EB85-41A5-BA38-F997621D4316}" type="pres">
      <dgm:prSet presAssocID="{8E8F31B9-5268-4E40-A36B-38647374E4A7}" presName="text" presStyleLbl="fgAcc0" presStyleIdx="0" presStyleCnt="1">
        <dgm:presLayoutVars>
          <dgm:chPref val="3"/>
        </dgm:presLayoutVars>
      </dgm:prSet>
      <dgm:spPr/>
      <dgm:t>
        <a:bodyPr/>
        <a:lstStyle/>
        <a:p>
          <a:endParaRPr lang="en-GB"/>
        </a:p>
      </dgm:t>
    </dgm:pt>
    <dgm:pt modelId="{4D28BE8C-4F9B-4B6B-99E4-AAB7AC30F479}" type="pres">
      <dgm:prSet presAssocID="{8E8F31B9-5268-4E40-A36B-38647374E4A7}" presName="hierChild2" presStyleCnt="0"/>
      <dgm:spPr/>
    </dgm:pt>
    <dgm:pt modelId="{39399098-B43D-4FF0-B1B5-5C3B046ACF40}" type="pres">
      <dgm:prSet presAssocID="{EAD1E298-0B33-4BB1-8A49-5FE7ABCBACAE}" presName="Name10" presStyleLbl="parChTrans1D2" presStyleIdx="0" presStyleCnt="3"/>
      <dgm:spPr/>
      <dgm:t>
        <a:bodyPr/>
        <a:lstStyle/>
        <a:p>
          <a:endParaRPr lang="en-GB"/>
        </a:p>
      </dgm:t>
    </dgm:pt>
    <dgm:pt modelId="{B9D12E3F-CFB7-47FA-B40E-CDF1CAE705AE}" type="pres">
      <dgm:prSet presAssocID="{6E0F944C-40DF-488A-A758-2A804366FDFC}" presName="hierRoot2" presStyleCnt="0"/>
      <dgm:spPr/>
    </dgm:pt>
    <dgm:pt modelId="{537992FA-EACB-4761-8FAD-CB4DC79D529B}" type="pres">
      <dgm:prSet presAssocID="{6E0F944C-40DF-488A-A758-2A804366FDFC}" presName="composite2" presStyleCnt="0"/>
      <dgm:spPr/>
    </dgm:pt>
    <dgm:pt modelId="{44564CB0-1790-46C6-93AC-CA4F4EB41BD0}" type="pres">
      <dgm:prSet presAssocID="{6E0F944C-40DF-488A-A758-2A804366FDFC}" presName="background2" presStyleLbl="node2" presStyleIdx="0" presStyleCnt="3"/>
      <dgm:spPr/>
    </dgm:pt>
    <dgm:pt modelId="{8BB1DE3B-24A0-4F3F-9898-46F2DD0B50A4}" type="pres">
      <dgm:prSet presAssocID="{6E0F944C-40DF-488A-A758-2A804366FDFC}" presName="text2" presStyleLbl="fgAcc2" presStyleIdx="0" presStyleCnt="3">
        <dgm:presLayoutVars>
          <dgm:chPref val="3"/>
        </dgm:presLayoutVars>
      </dgm:prSet>
      <dgm:spPr/>
      <dgm:t>
        <a:bodyPr/>
        <a:lstStyle/>
        <a:p>
          <a:endParaRPr lang="en-GB"/>
        </a:p>
      </dgm:t>
    </dgm:pt>
    <dgm:pt modelId="{92411E85-7865-45A3-88FD-5BBF4F124281}" type="pres">
      <dgm:prSet presAssocID="{6E0F944C-40DF-488A-A758-2A804366FDFC}" presName="hierChild3" presStyleCnt="0"/>
      <dgm:spPr/>
    </dgm:pt>
    <dgm:pt modelId="{C20B91B1-682A-433E-A7F4-21C43632C269}" type="pres">
      <dgm:prSet presAssocID="{0AFF9CEA-D981-4A22-AEC9-6C031EC3C6D7}" presName="Name10" presStyleLbl="parChTrans1D2" presStyleIdx="1" presStyleCnt="3"/>
      <dgm:spPr/>
      <dgm:t>
        <a:bodyPr/>
        <a:lstStyle/>
        <a:p>
          <a:endParaRPr lang="en-GB"/>
        </a:p>
      </dgm:t>
    </dgm:pt>
    <dgm:pt modelId="{2B97C247-833F-4B57-BBA6-C71D9634AB93}" type="pres">
      <dgm:prSet presAssocID="{49968AED-A8AF-41C7-81AA-29AD4C8982F3}" presName="hierRoot2" presStyleCnt="0"/>
      <dgm:spPr/>
    </dgm:pt>
    <dgm:pt modelId="{0B5D95F2-3F0A-4F0E-BCA5-39B496DB20FB}" type="pres">
      <dgm:prSet presAssocID="{49968AED-A8AF-41C7-81AA-29AD4C8982F3}" presName="composite2" presStyleCnt="0"/>
      <dgm:spPr/>
    </dgm:pt>
    <dgm:pt modelId="{6CD542A0-F768-4F3F-8106-3029C4420E05}" type="pres">
      <dgm:prSet presAssocID="{49968AED-A8AF-41C7-81AA-29AD4C8982F3}" presName="background2" presStyleLbl="node2" presStyleIdx="1" presStyleCnt="3"/>
      <dgm:spPr/>
    </dgm:pt>
    <dgm:pt modelId="{D541E62F-C8A8-4B01-ADC3-0CBF245730FA}" type="pres">
      <dgm:prSet presAssocID="{49968AED-A8AF-41C7-81AA-29AD4C8982F3}" presName="text2" presStyleLbl="fgAcc2" presStyleIdx="1" presStyleCnt="3">
        <dgm:presLayoutVars>
          <dgm:chPref val="3"/>
        </dgm:presLayoutVars>
      </dgm:prSet>
      <dgm:spPr/>
      <dgm:t>
        <a:bodyPr/>
        <a:lstStyle/>
        <a:p>
          <a:endParaRPr lang="en-GB"/>
        </a:p>
      </dgm:t>
    </dgm:pt>
    <dgm:pt modelId="{43F1B80A-6CCA-477C-B5E0-08E7DE26E2E7}" type="pres">
      <dgm:prSet presAssocID="{49968AED-A8AF-41C7-81AA-29AD4C8982F3}" presName="hierChild3" presStyleCnt="0"/>
      <dgm:spPr/>
    </dgm:pt>
    <dgm:pt modelId="{E88FB551-9DDE-488D-AF3A-ACF1AF255AF8}" type="pres">
      <dgm:prSet presAssocID="{A98D02CC-243D-4587-B214-035B5A3D89EA}" presName="Name10" presStyleLbl="parChTrans1D2" presStyleIdx="2" presStyleCnt="3"/>
      <dgm:spPr/>
      <dgm:t>
        <a:bodyPr/>
        <a:lstStyle/>
        <a:p>
          <a:endParaRPr lang="en-GB"/>
        </a:p>
      </dgm:t>
    </dgm:pt>
    <dgm:pt modelId="{801FD7A5-D695-45AD-8078-72166AAE47D4}" type="pres">
      <dgm:prSet presAssocID="{33247394-8365-4C93-9FE5-457777589D59}" presName="hierRoot2" presStyleCnt="0"/>
      <dgm:spPr/>
    </dgm:pt>
    <dgm:pt modelId="{3390835B-3A66-4E82-B277-B5B1EE07623C}" type="pres">
      <dgm:prSet presAssocID="{33247394-8365-4C93-9FE5-457777589D59}" presName="composite2" presStyleCnt="0"/>
      <dgm:spPr/>
    </dgm:pt>
    <dgm:pt modelId="{DD95EFF5-0141-4EC6-A332-D83CD1EC0A9A}" type="pres">
      <dgm:prSet presAssocID="{33247394-8365-4C93-9FE5-457777589D59}" presName="background2" presStyleLbl="node2" presStyleIdx="2" presStyleCnt="3"/>
      <dgm:spPr/>
    </dgm:pt>
    <dgm:pt modelId="{454AC251-2235-43D9-9A1A-98619ED12ED4}" type="pres">
      <dgm:prSet presAssocID="{33247394-8365-4C93-9FE5-457777589D59}" presName="text2" presStyleLbl="fgAcc2" presStyleIdx="2" presStyleCnt="3">
        <dgm:presLayoutVars>
          <dgm:chPref val="3"/>
        </dgm:presLayoutVars>
      </dgm:prSet>
      <dgm:spPr/>
      <dgm:t>
        <a:bodyPr/>
        <a:lstStyle/>
        <a:p>
          <a:endParaRPr lang="en-GB"/>
        </a:p>
      </dgm:t>
    </dgm:pt>
    <dgm:pt modelId="{F57BDCD8-78FD-432A-8D71-F9B1BFADA02A}" type="pres">
      <dgm:prSet presAssocID="{33247394-8365-4C93-9FE5-457777589D59}" presName="hierChild3" presStyleCnt="0"/>
      <dgm:spPr/>
    </dgm:pt>
  </dgm:ptLst>
  <dgm:cxnLst>
    <dgm:cxn modelId="{B3E2DEC6-51DD-492C-9466-4643D80AAE56}" type="presOf" srcId="{49968AED-A8AF-41C7-81AA-29AD4C8982F3}" destId="{D541E62F-C8A8-4B01-ADC3-0CBF245730FA}" srcOrd="0" destOrd="0" presId="urn:microsoft.com/office/officeart/2005/8/layout/hierarchy1"/>
    <dgm:cxn modelId="{6C8D973A-C495-4D50-88DD-05546029A834}" type="presOf" srcId="{A98D02CC-243D-4587-B214-035B5A3D89EA}" destId="{E88FB551-9DDE-488D-AF3A-ACF1AF255AF8}" srcOrd="0" destOrd="0" presId="urn:microsoft.com/office/officeart/2005/8/layout/hierarchy1"/>
    <dgm:cxn modelId="{4AE9E915-66A9-4D90-B299-68F0A984B67F}" srcId="{90C61C8C-0B19-4DDF-AD2C-617E7D251C46}" destId="{8E8F31B9-5268-4E40-A36B-38647374E4A7}" srcOrd="0" destOrd="0" parTransId="{5FA12AE6-04A7-4E3C-A338-52056D7E93AB}" sibTransId="{D94C5BE6-1EC6-4536-A803-9746CDFEF9BA}"/>
    <dgm:cxn modelId="{4D280DA4-ADC0-4560-A112-BCE0D4B5EFF0}" type="presOf" srcId="{33247394-8365-4C93-9FE5-457777589D59}" destId="{454AC251-2235-43D9-9A1A-98619ED12ED4}" srcOrd="0" destOrd="0" presId="urn:microsoft.com/office/officeart/2005/8/layout/hierarchy1"/>
    <dgm:cxn modelId="{697C2A99-0786-4CE4-AFB6-6CD282C6B803}" srcId="{8E8F31B9-5268-4E40-A36B-38647374E4A7}" destId="{33247394-8365-4C93-9FE5-457777589D59}" srcOrd="2" destOrd="0" parTransId="{A98D02CC-243D-4587-B214-035B5A3D89EA}" sibTransId="{3768EFD3-793E-413E-A046-DC30C51D851A}"/>
    <dgm:cxn modelId="{2850E287-BC9D-47D6-BEAE-F68A9469A4A2}" type="presOf" srcId="{8E8F31B9-5268-4E40-A36B-38647374E4A7}" destId="{3CD73ADD-EB85-41A5-BA38-F997621D4316}" srcOrd="0" destOrd="0" presId="urn:microsoft.com/office/officeart/2005/8/layout/hierarchy1"/>
    <dgm:cxn modelId="{FEB6D1C9-AB6C-4A71-A6D7-3998FA34ADA0}" srcId="{8E8F31B9-5268-4E40-A36B-38647374E4A7}" destId="{6E0F944C-40DF-488A-A758-2A804366FDFC}" srcOrd="0" destOrd="0" parTransId="{EAD1E298-0B33-4BB1-8A49-5FE7ABCBACAE}" sibTransId="{CED7E92B-9FC5-4DEC-A7BA-C1048EB9C732}"/>
    <dgm:cxn modelId="{B07FC723-0556-4593-8302-A9888CAE9F23}" srcId="{8E8F31B9-5268-4E40-A36B-38647374E4A7}" destId="{49968AED-A8AF-41C7-81AA-29AD4C8982F3}" srcOrd="1" destOrd="0" parTransId="{0AFF9CEA-D981-4A22-AEC9-6C031EC3C6D7}" sibTransId="{F6F5B6F2-172C-41A6-BA25-E6D3F85B5A25}"/>
    <dgm:cxn modelId="{FBF3396B-C6DA-4ABF-8634-36B0DB842D09}" type="presOf" srcId="{0AFF9CEA-D981-4A22-AEC9-6C031EC3C6D7}" destId="{C20B91B1-682A-433E-A7F4-21C43632C269}" srcOrd="0" destOrd="0" presId="urn:microsoft.com/office/officeart/2005/8/layout/hierarchy1"/>
    <dgm:cxn modelId="{F4708B34-9F24-44FE-8376-D423B37D448F}" type="presOf" srcId="{6E0F944C-40DF-488A-A758-2A804366FDFC}" destId="{8BB1DE3B-24A0-4F3F-9898-46F2DD0B50A4}" srcOrd="0" destOrd="0" presId="urn:microsoft.com/office/officeart/2005/8/layout/hierarchy1"/>
    <dgm:cxn modelId="{66CBB712-DA40-4472-BBDB-35216840A009}" type="presOf" srcId="{EAD1E298-0B33-4BB1-8A49-5FE7ABCBACAE}" destId="{39399098-B43D-4FF0-B1B5-5C3B046ACF40}" srcOrd="0" destOrd="0" presId="urn:microsoft.com/office/officeart/2005/8/layout/hierarchy1"/>
    <dgm:cxn modelId="{13157EBB-2018-4667-99D0-34091270A383}" type="presOf" srcId="{90C61C8C-0B19-4DDF-AD2C-617E7D251C46}" destId="{DCA7F217-9E1F-47DB-AE0F-6E9201604B9C}" srcOrd="0" destOrd="0" presId="urn:microsoft.com/office/officeart/2005/8/layout/hierarchy1"/>
    <dgm:cxn modelId="{266A29F0-383E-4016-ACF8-7DA5EF96F5B8}" type="presParOf" srcId="{DCA7F217-9E1F-47DB-AE0F-6E9201604B9C}" destId="{5C9815A4-673D-43BF-9537-81ECD0F7805E}" srcOrd="0" destOrd="0" presId="urn:microsoft.com/office/officeart/2005/8/layout/hierarchy1"/>
    <dgm:cxn modelId="{07CBCF6C-5425-4B54-AAA0-0E26A9B249B7}" type="presParOf" srcId="{5C9815A4-673D-43BF-9537-81ECD0F7805E}" destId="{18B45B93-92C5-4AAB-BF00-0F9BAA999EAE}" srcOrd="0" destOrd="0" presId="urn:microsoft.com/office/officeart/2005/8/layout/hierarchy1"/>
    <dgm:cxn modelId="{A1DC8743-95E8-4FC8-BDDE-AD5E9981D6DC}" type="presParOf" srcId="{18B45B93-92C5-4AAB-BF00-0F9BAA999EAE}" destId="{FAB5BE49-6CC2-4D28-AA20-590555FC01F8}" srcOrd="0" destOrd="0" presId="urn:microsoft.com/office/officeart/2005/8/layout/hierarchy1"/>
    <dgm:cxn modelId="{94F360C2-4E58-4A6E-AFDB-C6209AD43824}" type="presParOf" srcId="{18B45B93-92C5-4AAB-BF00-0F9BAA999EAE}" destId="{3CD73ADD-EB85-41A5-BA38-F997621D4316}" srcOrd="1" destOrd="0" presId="urn:microsoft.com/office/officeart/2005/8/layout/hierarchy1"/>
    <dgm:cxn modelId="{D64A23FE-BB31-4E6B-9875-0195C205BDA2}" type="presParOf" srcId="{5C9815A4-673D-43BF-9537-81ECD0F7805E}" destId="{4D28BE8C-4F9B-4B6B-99E4-AAB7AC30F479}" srcOrd="1" destOrd="0" presId="urn:microsoft.com/office/officeart/2005/8/layout/hierarchy1"/>
    <dgm:cxn modelId="{46765839-10CD-4B7B-BE35-E38DABDC95C0}" type="presParOf" srcId="{4D28BE8C-4F9B-4B6B-99E4-AAB7AC30F479}" destId="{39399098-B43D-4FF0-B1B5-5C3B046ACF40}" srcOrd="0" destOrd="0" presId="urn:microsoft.com/office/officeart/2005/8/layout/hierarchy1"/>
    <dgm:cxn modelId="{9657DE9B-7ADE-4C49-8F05-A1CDB91CC1AA}" type="presParOf" srcId="{4D28BE8C-4F9B-4B6B-99E4-AAB7AC30F479}" destId="{B9D12E3F-CFB7-47FA-B40E-CDF1CAE705AE}" srcOrd="1" destOrd="0" presId="urn:microsoft.com/office/officeart/2005/8/layout/hierarchy1"/>
    <dgm:cxn modelId="{ABAB53BB-28CD-42CB-836A-C8BE58CF737F}" type="presParOf" srcId="{B9D12E3F-CFB7-47FA-B40E-CDF1CAE705AE}" destId="{537992FA-EACB-4761-8FAD-CB4DC79D529B}" srcOrd="0" destOrd="0" presId="urn:microsoft.com/office/officeart/2005/8/layout/hierarchy1"/>
    <dgm:cxn modelId="{73521551-B7CA-4C14-B313-C70607900057}" type="presParOf" srcId="{537992FA-EACB-4761-8FAD-CB4DC79D529B}" destId="{44564CB0-1790-46C6-93AC-CA4F4EB41BD0}" srcOrd="0" destOrd="0" presId="urn:microsoft.com/office/officeart/2005/8/layout/hierarchy1"/>
    <dgm:cxn modelId="{54A788DD-CE6A-4FF6-B65B-8D937844F44D}" type="presParOf" srcId="{537992FA-EACB-4761-8FAD-CB4DC79D529B}" destId="{8BB1DE3B-24A0-4F3F-9898-46F2DD0B50A4}" srcOrd="1" destOrd="0" presId="urn:microsoft.com/office/officeart/2005/8/layout/hierarchy1"/>
    <dgm:cxn modelId="{996221C3-C272-4D6B-BA5F-276B0128BEAD}" type="presParOf" srcId="{B9D12E3F-CFB7-47FA-B40E-CDF1CAE705AE}" destId="{92411E85-7865-45A3-88FD-5BBF4F124281}" srcOrd="1" destOrd="0" presId="urn:microsoft.com/office/officeart/2005/8/layout/hierarchy1"/>
    <dgm:cxn modelId="{41E1D9A1-5A85-4FD1-8079-010FBA95348D}" type="presParOf" srcId="{4D28BE8C-4F9B-4B6B-99E4-AAB7AC30F479}" destId="{C20B91B1-682A-433E-A7F4-21C43632C269}" srcOrd="2" destOrd="0" presId="urn:microsoft.com/office/officeart/2005/8/layout/hierarchy1"/>
    <dgm:cxn modelId="{B44E5981-366A-434B-9DDC-97C4288DC711}" type="presParOf" srcId="{4D28BE8C-4F9B-4B6B-99E4-AAB7AC30F479}" destId="{2B97C247-833F-4B57-BBA6-C71D9634AB93}" srcOrd="3" destOrd="0" presId="urn:microsoft.com/office/officeart/2005/8/layout/hierarchy1"/>
    <dgm:cxn modelId="{1CF7A6BD-EE41-42FD-B4DE-5F936BA070E6}" type="presParOf" srcId="{2B97C247-833F-4B57-BBA6-C71D9634AB93}" destId="{0B5D95F2-3F0A-4F0E-BCA5-39B496DB20FB}" srcOrd="0" destOrd="0" presId="urn:microsoft.com/office/officeart/2005/8/layout/hierarchy1"/>
    <dgm:cxn modelId="{886231BA-A09E-413A-B61D-D3EBF8F47046}" type="presParOf" srcId="{0B5D95F2-3F0A-4F0E-BCA5-39B496DB20FB}" destId="{6CD542A0-F768-4F3F-8106-3029C4420E05}" srcOrd="0" destOrd="0" presId="urn:microsoft.com/office/officeart/2005/8/layout/hierarchy1"/>
    <dgm:cxn modelId="{665A47CC-EC25-450F-85B2-E88111CBDDE1}" type="presParOf" srcId="{0B5D95F2-3F0A-4F0E-BCA5-39B496DB20FB}" destId="{D541E62F-C8A8-4B01-ADC3-0CBF245730FA}" srcOrd="1" destOrd="0" presId="urn:microsoft.com/office/officeart/2005/8/layout/hierarchy1"/>
    <dgm:cxn modelId="{E6ABFF19-F133-4469-A0A9-CDF62C37ACE6}" type="presParOf" srcId="{2B97C247-833F-4B57-BBA6-C71D9634AB93}" destId="{43F1B80A-6CCA-477C-B5E0-08E7DE26E2E7}" srcOrd="1" destOrd="0" presId="urn:microsoft.com/office/officeart/2005/8/layout/hierarchy1"/>
    <dgm:cxn modelId="{04FDAF66-C474-47A5-A163-589C50D81923}" type="presParOf" srcId="{4D28BE8C-4F9B-4B6B-99E4-AAB7AC30F479}" destId="{E88FB551-9DDE-488D-AF3A-ACF1AF255AF8}" srcOrd="4" destOrd="0" presId="urn:microsoft.com/office/officeart/2005/8/layout/hierarchy1"/>
    <dgm:cxn modelId="{A2085211-E354-4152-B7C9-2B6017B70A08}" type="presParOf" srcId="{4D28BE8C-4F9B-4B6B-99E4-AAB7AC30F479}" destId="{801FD7A5-D695-45AD-8078-72166AAE47D4}" srcOrd="5" destOrd="0" presId="urn:microsoft.com/office/officeart/2005/8/layout/hierarchy1"/>
    <dgm:cxn modelId="{56D1A75C-3E10-4709-95FA-504F8C1FFE10}" type="presParOf" srcId="{801FD7A5-D695-45AD-8078-72166AAE47D4}" destId="{3390835B-3A66-4E82-B277-B5B1EE07623C}" srcOrd="0" destOrd="0" presId="urn:microsoft.com/office/officeart/2005/8/layout/hierarchy1"/>
    <dgm:cxn modelId="{5CDA145C-BB84-4E93-A4F6-EC2310F7D5D7}" type="presParOf" srcId="{3390835B-3A66-4E82-B277-B5B1EE07623C}" destId="{DD95EFF5-0141-4EC6-A332-D83CD1EC0A9A}" srcOrd="0" destOrd="0" presId="urn:microsoft.com/office/officeart/2005/8/layout/hierarchy1"/>
    <dgm:cxn modelId="{E4ABD730-9438-467E-90CD-268C65E8FDED}" type="presParOf" srcId="{3390835B-3A66-4E82-B277-B5B1EE07623C}" destId="{454AC251-2235-43D9-9A1A-98619ED12ED4}" srcOrd="1" destOrd="0" presId="urn:microsoft.com/office/officeart/2005/8/layout/hierarchy1"/>
    <dgm:cxn modelId="{1403EF08-C27D-439C-9B1C-E1485384BD7A}" type="presParOf" srcId="{801FD7A5-D695-45AD-8078-72166AAE47D4}" destId="{F57BDCD8-78FD-432A-8D71-F9B1BFADA02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387CF4-DC0B-46F2-B1C7-9D3BF1B601E8}">
      <dsp:nvSpPr>
        <dsp:cNvPr id="0" name=""/>
        <dsp:cNvSpPr/>
      </dsp:nvSpPr>
      <dsp:spPr>
        <a:xfrm>
          <a:off x="2351778" y="1986927"/>
          <a:ext cx="903722" cy="90372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sl-SI" sz="800" kern="1200"/>
            <a:t>Maintenance programme</a:t>
          </a:r>
          <a:endParaRPr lang="en-GB" sz="800" kern="1200" dirty="0"/>
        </a:p>
      </dsp:txBody>
      <dsp:txXfrm>
        <a:off x="2484125" y="2119274"/>
        <a:ext cx="639028" cy="639028"/>
      </dsp:txXfrm>
    </dsp:sp>
    <dsp:sp modelId="{E101F676-F19E-4A48-9454-5AE2B666375E}">
      <dsp:nvSpPr>
        <dsp:cNvPr id="0" name=""/>
        <dsp:cNvSpPr/>
      </dsp:nvSpPr>
      <dsp:spPr>
        <a:xfrm rot="16200000">
          <a:off x="2577596" y="1419593"/>
          <a:ext cx="452086" cy="3072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GB" sz="600" kern="1200" dirty="0"/>
        </a:p>
      </dsp:txBody>
      <dsp:txXfrm>
        <a:off x="2623686" y="1527136"/>
        <a:ext cx="359907" cy="184359"/>
      </dsp:txXfrm>
    </dsp:sp>
    <dsp:sp modelId="{4AEA816E-8168-4F5F-B06A-934D8F4F23C9}">
      <dsp:nvSpPr>
        <dsp:cNvPr id="0" name=""/>
        <dsp:cNvSpPr/>
      </dsp:nvSpPr>
      <dsp:spPr>
        <a:xfrm>
          <a:off x="2238813" y="4282"/>
          <a:ext cx="1129652" cy="11296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sl-SI" sz="800" kern="1200" dirty="0"/>
            <a:t>Maintenance activities</a:t>
          </a:r>
        </a:p>
      </dsp:txBody>
      <dsp:txXfrm>
        <a:off x="2404247" y="169716"/>
        <a:ext cx="798784" cy="798784"/>
      </dsp:txXfrm>
    </dsp:sp>
    <dsp:sp modelId="{47012490-E7DC-4917-80E5-B33047F15D6B}">
      <dsp:nvSpPr>
        <dsp:cNvPr id="0" name=""/>
        <dsp:cNvSpPr/>
      </dsp:nvSpPr>
      <dsp:spPr>
        <a:xfrm rot="18900000">
          <a:off x="3189642" y="1673111"/>
          <a:ext cx="452086" cy="3072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GB" sz="600" kern="1200" dirty="0"/>
        </a:p>
      </dsp:txBody>
      <dsp:txXfrm>
        <a:off x="3203141" y="1767154"/>
        <a:ext cx="359907" cy="184359"/>
      </dsp:txXfrm>
    </dsp:sp>
    <dsp:sp modelId="{2E0EA604-3937-44FB-B382-D692AB679E0D}">
      <dsp:nvSpPr>
        <dsp:cNvPr id="0" name=""/>
        <dsp:cNvSpPr/>
      </dsp:nvSpPr>
      <dsp:spPr>
        <a:xfrm>
          <a:off x="3560877" y="551899"/>
          <a:ext cx="1129652" cy="11296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sl-SI" sz="800" kern="1200" dirty="0"/>
            <a:t>Maintenance organization</a:t>
          </a:r>
          <a:endParaRPr lang="en-GB" sz="800" kern="1200" dirty="0"/>
        </a:p>
      </dsp:txBody>
      <dsp:txXfrm>
        <a:off x="3726311" y="717333"/>
        <a:ext cx="798784" cy="798784"/>
      </dsp:txXfrm>
    </dsp:sp>
    <dsp:sp modelId="{65E63CC3-7697-4773-A8B5-52FC46095409}">
      <dsp:nvSpPr>
        <dsp:cNvPr id="0" name=""/>
        <dsp:cNvSpPr/>
      </dsp:nvSpPr>
      <dsp:spPr>
        <a:xfrm>
          <a:off x="3443159" y="2285156"/>
          <a:ext cx="452086" cy="3072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GB" sz="600" kern="1200" dirty="0"/>
        </a:p>
      </dsp:txBody>
      <dsp:txXfrm>
        <a:off x="3443159" y="2346609"/>
        <a:ext cx="359907" cy="184359"/>
      </dsp:txXfrm>
    </dsp:sp>
    <dsp:sp modelId="{E2365292-13B3-4810-A62D-5704606D91AF}">
      <dsp:nvSpPr>
        <dsp:cNvPr id="0" name=""/>
        <dsp:cNvSpPr/>
      </dsp:nvSpPr>
      <dsp:spPr>
        <a:xfrm>
          <a:off x="4108493" y="1873962"/>
          <a:ext cx="1129652" cy="11296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sl-SI" sz="800" kern="1200"/>
            <a:t>Maintenance facilities and equipement</a:t>
          </a:r>
          <a:endParaRPr lang="en-GB" sz="800" kern="1200" dirty="0"/>
        </a:p>
      </dsp:txBody>
      <dsp:txXfrm>
        <a:off x="4273927" y="2039396"/>
        <a:ext cx="798784" cy="798784"/>
      </dsp:txXfrm>
    </dsp:sp>
    <dsp:sp modelId="{B95601CF-AE53-48E3-A311-C9EE79ED9623}">
      <dsp:nvSpPr>
        <dsp:cNvPr id="0" name=""/>
        <dsp:cNvSpPr/>
      </dsp:nvSpPr>
      <dsp:spPr>
        <a:xfrm rot="2700000">
          <a:off x="3189642" y="2897201"/>
          <a:ext cx="452086" cy="3072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GB" sz="600" kern="1200" dirty="0"/>
        </a:p>
      </dsp:txBody>
      <dsp:txXfrm>
        <a:off x="3203141" y="2926064"/>
        <a:ext cx="359907" cy="184359"/>
      </dsp:txXfrm>
    </dsp:sp>
    <dsp:sp modelId="{BA397813-C433-47BB-B525-82A652A8389E}">
      <dsp:nvSpPr>
        <dsp:cNvPr id="0" name=""/>
        <dsp:cNvSpPr/>
      </dsp:nvSpPr>
      <dsp:spPr>
        <a:xfrm>
          <a:off x="3560877" y="3196026"/>
          <a:ext cx="1129652" cy="11296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sl-SI" sz="800" kern="1200"/>
            <a:t>Work procedures and record keeping</a:t>
          </a:r>
          <a:endParaRPr lang="en-GB" sz="800" kern="1200" dirty="0"/>
        </a:p>
      </dsp:txBody>
      <dsp:txXfrm>
        <a:off x="3726311" y="3361460"/>
        <a:ext cx="798784" cy="798784"/>
      </dsp:txXfrm>
    </dsp:sp>
    <dsp:sp modelId="{A8BA2A6B-C16A-401A-8E74-6BDA29ACFA4B}">
      <dsp:nvSpPr>
        <dsp:cNvPr id="0" name=""/>
        <dsp:cNvSpPr/>
      </dsp:nvSpPr>
      <dsp:spPr>
        <a:xfrm rot="5400000">
          <a:off x="2577596" y="3150718"/>
          <a:ext cx="452086" cy="3072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GB" sz="600" kern="1200" dirty="0"/>
        </a:p>
      </dsp:txBody>
      <dsp:txXfrm>
        <a:off x="2623686" y="3166082"/>
        <a:ext cx="359907" cy="184359"/>
      </dsp:txXfrm>
    </dsp:sp>
    <dsp:sp modelId="{630F6FE2-CD46-47E8-B90F-3BDFAFCE7D59}">
      <dsp:nvSpPr>
        <dsp:cNvPr id="0" name=""/>
        <dsp:cNvSpPr/>
      </dsp:nvSpPr>
      <dsp:spPr>
        <a:xfrm>
          <a:off x="2238813" y="3743642"/>
          <a:ext cx="1129652" cy="11296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sl-SI" sz="800" kern="1200"/>
            <a:t>Conduct and control of mainteance work</a:t>
          </a:r>
          <a:endParaRPr lang="en-GB" sz="800" kern="1200" dirty="0"/>
        </a:p>
      </dsp:txBody>
      <dsp:txXfrm>
        <a:off x="2404247" y="3909076"/>
        <a:ext cx="798784" cy="798784"/>
      </dsp:txXfrm>
    </dsp:sp>
    <dsp:sp modelId="{A694FAFE-6E96-4A53-8ABA-3B2605BB7A6B}">
      <dsp:nvSpPr>
        <dsp:cNvPr id="0" name=""/>
        <dsp:cNvSpPr/>
      </dsp:nvSpPr>
      <dsp:spPr>
        <a:xfrm rot="8100000">
          <a:off x="1965551" y="2897201"/>
          <a:ext cx="452086" cy="3072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GB" sz="600" kern="1200" dirty="0"/>
        </a:p>
      </dsp:txBody>
      <dsp:txXfrm rot="10800000">
        <a:off x="2044231" y="2926064"/>
        <a:ext cx="359907" cy="184359"/>
      </dsp:txXfrm>
    </dsp:sp>
    <dsp:sp modelId="{02F887E6-23F6-403A-8C48-9DC12C1A1B9C}">
      <dsp:nvSpPr>
        <dsp:cNvPr id="0" name=""/>
        <dsp:cNvSpPr/>
      </dsp:nvSpPr>
      <dsp:spPr>
        <a:xfrm>
          <a:off x="916750" y="3196026"/>
          <a:ext cx="1129652" cy="11296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sl-SI" sz="800" kern="1200"/>
            <a:t>Material condition</a:t>
          </a:r>
          <a:endParaRPr lang="en-GB" sz="800" kern="1200" dirty="0"/>
        </a:p>
      </dsp:txBody>
      <dsp:txXfrm>
        <a:off x="1082184" y="3361460"/>
        <a:ext cx="798784" cy="798784"/>
      </dsp:txXfrm>
    </dsp:sp>
    <dsp:sp modelId="{9C034DF3-5F51-47DC-B84D-DCD53F820F35}">
      <dsp:nvSpPr>
        <dsp:cNvPr id="0" name=""/>
        <dsp:cNvSpPr/>
      </dsp:nvSpPr>
      <dsp:spPr>
        <a:xfrm rot="10800000">
          <a:off x="1712034" y="2285156"/>
          <a:ext cx="452086" cy="3072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GB" sz="600" kern="1200" dirty="0"/>
        </a:p>
      </dsp:txBody>
      <dsp:txXfrm rot="10800000">
        <a:off x="1804213" y="2346609"/>
        <a:ext cx="359907" cy="184359"/>
      </dsp:txXfrm>
    </dsp:sp>
    <dsp:sp modelId="{93E6A715-0958-4F99-95DC-47DB82E96AEB}">
      <dsp:nvSpPr>
        <dsp:cNvPr id="0" name=""/>
        <dsp:cNvSpPr/>
      </dsp:nvSpPr>
      <dsp:spPr>
        <a:xfrm>
          <a:off x="369133" y="1873962"/>
          <a:ext cx="1129652" cy="11296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sl-SI" sz="800" kern="1200"/>
            <a:t>Spare parts and procurement</a:t>
          </a:r>
          <a:endParaRPr lang="en-GB" sz="800" kern="1200" dirty="0"/>
        </a:p>
      </dsp:txBody>
      <dsp:txXfrm>
        <a:off x="534567" y="2039396"/>
        <a:ext cx="798784" cy="798784"/>
      </dsp:txXfrm>
    </dsp:sp>
    <dsp:sp modelId="{A905E06B-CDE0-413F-BB44-473E9C6A438A}">
      <dsp:nvSpPr>
        <dsp:cNvPr id="0" name=""/>
        <dsp:cNvSpPr/>
      </dsp:nvSpPr>
      <dsp:spPr>
        <a:xfrm rot="13500000">
          <a:off x="1965551" y="1673111"/>
          <a:ext cx="452086" cy="3072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GB" sz="600" kern="1200" dirty="0"/>
        </a:p>
      </dsp:txBody>
      <dsp:txXfrm rot="10800000">
        <a:off x="2044231" y="1767154"/>
        <a:ext cx="359907" cy="184359"/>
      </dsp:txXfrm>
    </dsp:sp>
    <dsp:sp modelId="{EE0AB0E9-00AC-4EB3-953C-86B1AA36CB74}">
      <dsp:nvSpPr>
        <dsp:cNvPr id="0" name=""/>
        <dsp:cNvSpPr/>
      </dsp:nvSpPr>
      <dsp:spPr>
        <a:xfrm>
          <a:off x="916750" y="551899"/>
          <a:ext cx="1129652" cy="11296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355600">
            <a:lnSpc>
              <a:spcPct val="90000"/>
            </a:lnSpc>
            <a:spcBef>
              <a:spcPct val="0"/>
            </a:spcBef>
            <a:spcAft>
              <a:spcPct val="35000"/>
            </a:spcAft>
          </a:pPr>
          <a:r>
            <a:rPr lang="sl-SI" sz="800" kern="1200"/>
            <a:t>Outage management</a:t>
          </a:r>
          <a:endParaRPr lang="en-GB" sz="800" kern="1200" dirty="0"/>
        </a:p>
      </dsp:txBody>
      <dsp:txXfrm>
        <a:off x="1082184" y="717333"/>
        <a:ext cx="798784" cy="7987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862" cy="495793"/>
          </a:xfrm>
          <a:prstGeom prst="rect">
            <a:avLst/>
          </a:prstGeom>
        </p:spPr>
        <p:txBody>
          <a:bodyPr vert="horz" lIns="88221" tIns="44111" rIns="88221" bIns="44111" rtlCol="0"/>
          <a:lstStyle>
            <a:lvl1pPr algn="l">
              <a:defRPr sz="1200"/>
            </a:lvl1pPr>
          </a:lstStyle>
          <a:p>
            <a:endParaRPr lang="en-GB"/>
          </a:p>
        </p:txBody>
      </p:sp>
      <p:sp>
        <p:nvSpPr>
          <p:cNvPr id="3" name="Date Placeholder 2"/>
          <p:cNvSpPr>
            <a:spLocks noGrp="1"/>
          </p:cNvSpPr>
          <p:nvPr>
            <p:ph type="dt" sz="quarter" idx="1"/>
          </p:nvPr>
        </p:nvSpPr>
        <p:spPr>
          <a:xfrm>
            <a:off x="3850294" y="0"/>
            <a:ext cx="2945862" cy="495793"/>
          </a:xfrm>
          <a:prstGeom prst="rect">
            <a:avLst/>
          </a:prstGeom>
        </p:spPr>
        <p:txBody>
          <a:bodyPr vert="horz" lIns="88221" tIns="44111" rIns="88221" bIns="44111" rtlCol="0"/>
          <a:lstStyle>
            <a:lvl1pPr algn="r">
              <a:defRPr sz="1200"/>
            </a:lvl1pPr>
          </a:lstStyle>
          <a:p>
            <a:fld id="{7DA5963B-CE0C-4E85-94CB-F0586A0A5FE8}" type="datetimeFigureOut">
              <a:rPr lang="en-GB" smtClean="0"/>
              <a:t>2018-05-22</a:t>
            </a:fld>
            <a:endParaRPr lang="en-GB"/>
          </a:p>
        </p:txBody>
      </p:sp>
      <p:sp>
        <p:nvSpPr>
          <p:cNvPr id="4" name="Footer Placeholder 3"/>
          <p:cNvSpPr>
            <a:spLocks noGrp="1"/>
          </p:cNvSpPr>
          <p:nvPr>
            <p:ph type="ftr" sz="quarter" idx="2"/>
          </p:nvPr>
        </p:nvSpPr>
        <p:spPr>
          <a:xfrm>
            <a:off x="0" y="9429305"/>
            <a:ext cx="2945862" cy="495793"/>
          </a:xfrm>
          <a:prstGeom prst="rect">
            <a:avLst/>
          </a:prstGeom>
        </p:spPr>
        <p:txBody>
          <a:bodyPr vert="horz" lIns="88221" tIns="44111" rIns="88221" bIns="44111" rtlCol="0" anchor="b"/>
          <a:lstStyle>
            <a:lvl1pPr algn="l">
              <a:defRPr sz="1200"/>
            </a:lvl1pPr>
          </a:lstStyle>
          <a:p>
            <a:endParaRPr lang="en-GB"/>
          </a:p>
        </p:txBody>
      </p:sp>
      <p:sp>
        <p:nvSpPr>
          <p:cNvPr id="5" name="Slide Number Placeholder 4"/>
          <p:cNvSpPr>
            <a:spLocks noGrp="1"/>
          </p:cNvSpPr>
          <p:nvPr>
            <p:ph type="sldNum" sz="quarter" idx="3"/>
          </p:nvPr>
        </p:nvSpPr>
        <p:spPr>
          <a:xfrm>
            <a:off x="3850294" y="9429305"/>
            <a:ext cx="2945862" cy="495793"/>
          </a:xfrm>
          <a:prstGeom prst="rect">
            <a:avLst/>
          </a:prstGeom>
        </p:spPr>
        <p:txBody>
          <a:bodyPr vert="horz" lIns="88221" tIns="44111" rIns="88221" bIns="44111" rtlCol="0" anchor="b"/>
          <a:lstStyle>
            <a:lvl1pPr algn="r">
              <a:defRPr sz="1200"/>
            </a:lvl1pPr>
          </a:lstStyle>
          <a:p>
            <a:fld id="{EBED6023-9B31-4BB5-9B5B-D1790D4191A2}" type="slidenum">
              <a:rPr lang="en-GB" smtClean="0"/>
              <a:t>‹#›</a:t>
            </a:fld>
            <a:endParaRPr lang="en-GB"/>
          </a:p>
        </p:txBody>
      </p:sp>
    </p:spTree>
    <p:extLst>
      <p:ext uri="{BB962C8B-B14F-4D97-AF65-F5344CB8AC3E}">
        <p14:creationId xmlns:p14="http://schemas.microsoft.com/office/powerpoint/2010/main" val="4049254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08"/>
          </a:xfrm>
          <a:prstGeom prst="rect">
            <a:avLst/>
          </a:prstGeom>
        </p:spPr>
        <p:txBody>
          <a:bodyPr vert="horz" lIns="91401" tIns="45701" rIns="91401" bIns="45701" rtlCol="0"/>
          <a:lstStyle>
            <a:lvl1pPr algn="l">
              <a:defRPr sz="1200"/>
            </a:lvl1pPr>
          </a:lstStyle>
          <a:p>
            <a:endParaRPr lang="en-GB"/>
          </a:p>
        </p:txBody>
      </p:sp>
      <p:sp>
        <p:nvSpPr>
          <p:cNvPr id="3" name="Date Placeholder 2"/>
          <p:cNvSpPr>
            <a:spLocks noGrp="1"/>
          </p:cNvSpPr>
          <p:nvPr>
            <p:ph type="dt" idx="1"/>
          </p:nvPr>
        </p:nvSpPr>
        <p:spPr>
          <a:xfrm>
            <a:off x="3849690" y="0"/>
            <a:ext cx="2946400" cy="496808"/>
          </a:xfrm>
          <a:prstGeom prst="rect">
            <a:avLst/>
          </a:prstGeom>
        </p:spPr>
        <p:txBody>
          <a:bodyPr vert="horz" lIns="91401" tIns="45701" rIns="91401" bIns="45701" rtlCol="0"/>
          <a:lstStyle>
            <a:lvl1pPr algn="r">
              <a:defRPr sz="1200"/>
            </a:lvl1pPr>
          </a:lstStyle>
          <a:p>
            <a:fld id="{5E945880-6D3B-45FB-851F-AFC0D1D23A0C}" type="datetimeFigureOut">
              <a:rPr lang="en-GB" smtClean="0"/>
              <a:t>2018-05-22</a:t>
            </a:fld>
            <a:endParaRPr lang="en-GB"/>
          </a:p>
        </p:txBody>
      </p:sp>
      <p:sp>
        <p:nvSpPr>
          <p:cNvPr id="4" name="Slide Image Placeholder 3"/>
          <p:cNvSpPr>
            <a:spLocks noGrp="1" noRot="1" noChangeAspect="1"/>
          </p:cNvSpPr>
          <p:nvPr>
            <p:ph type="sldImg" idx="2"/>
          </p:nvPr>
        </p:nvSpPr>
        <p:spPr>
          <a:xfrm>
            <a:off x="711200" y="744538"/>
            <a:ext cx="5375275" cy="3722687"/>
          </a:xfrm>
          <a:prstGeom prst="rect">
            <a:avLst/>
          </a:prstGeom>
          <a:noFill/>
          <a:ln w="12700">
            <a:solidFill>
              <a:prstClr val="black"/>
            </a:solidFill>
          </a:ln>
        </p:spPr>
        <p:txBody>
          <a:bodyPr vert="horz" lIns="91401" tIns="45701" rIns="91401" bIns="45701" rtlCol="0" anchor="ctr"/>
          <a:lstStyle/>
          <a:p>
            <a:endParaRPr lang="en-GB"/>
          </a:p>
        </p:txBody>
      </p:sp>
      <p:sp>
        <p:nvSpPr>
          <p:cNvPr id="5" name="Notes Placeholder 4"/>
          <p:cNvSpPr>
            <a:spLocks noGrp="1"/>
          </p:cNvSpPr>
          <p:nvPr>
            <p:ph type="body" sz="quarter" idx="3"/>
          </p:nvPr>
        </p:nvSpPr>
        <p:spPr>
          <a:xfrm>
            <a:off x="679454" y="4715712"/>
            <a:ext cx="5438775" cy="4466511"/>
          </a:xfrm>
          <a:prstGeom prst="rect">
            <a:avLst/>
          </a:prstGeom>
        </p:spPr>
        <p:txBody>
          <a:bodyPr vert="horz" lIns="91401" tIns="45701" rIns="91401" bIns="45701"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243"/>
            <a:ext cx="2946400" cy="496808"/>
          </a:xfrm>
          <a:prstGeom prst="rect">
            <a:avLst/>
          </a:prstGeom>
        </p:spPr>
        <p:txBody>
          <a:bodyPr vert="horz" lIns="91401" tIns="45701" rIns="91401" bIns="45701" rtlCol="0" anchor="b"/>
          <a:lstStyle>
            <a:lvl1pPr algn="l">
              <a:defRPr sz="1200"/>
            </a:lvl1pPr>
          </a:lstStyle>
          <a:p>
            <a:endParaRPr lang="en-GB"/>
          </a:p>
        </p:txBody>
      </p:sp>
      <p:sp>
        <p:nvSpPr>
          <p:cNvPr id="7" name="Slide Number Placeholder 6"/>
          <p:cNvSpPr>
            <a:spLocks noGrp="1"/>
          </p:cNvSpPr>
          <p:nvPr>
            <p:ph type="sldNum" sz="quarter" idx="5"/>
          </p:nvPr>
        </p:nvSpPr>
        <p:spPr>
          <a:xfrm>
            <a:off x="3849690" y="9428243"/>
            <a:ext cx="2946400" cy="496808"/>
          </a:xfrm>
          <a:prstGeom prst="rect">
            <a:avLst/>
          </a:prstGeom>
        </p:spPr>
        <p:txBody>
          <a:bodyPr vert="horz" lIns="91401" tIns="45701" rIns="91401" bIns="45701" rtlCol="0" anchor="b"/>
          <a:lstStyle>
            <a:lvl1pPr algn="r">
              <a:defRPr sz="1200"/>
            </a:lvl1pPr>
          </a:lstStyle>
          <a:p>
            <a:fld id="{5750A1E1-C8D9-4447-9192-37BA973CD27A}" type="slidenum">
              <a:rPr lang="en-GB" smtClean="0"/>
              <a:t>‹#›</a:t>
            </a:fld>
            <a:endParaRPr lang="en-GB"/>
          </a:p>
        </p:txBody>
      </p:sp>
    </p:spTree>
    <p:extLst>
      <p:ext uri="{BB962C8B-B14F-4D97-AF65-F5344CB8AC3E}">
        <p14:creationId xmlns:p14="http://schemas.microsoft.com/office/powerpoint/2010/main" val="400854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1</a:t>
            </a:fld>
            <a:endParaRPr lang="en-GB"/>
          </a:p>
        </p:txBody>
      </p:sp>
    </p:spTree>
    <p:extLst>
      <p:ext uri="{BB962C8B-B14F-4D97-AF65-F5344CB8AC3E}">
        <p14:creationId xmlns:p14="http://schemas.microsoft.com/office/powerpoint/2010/main" val="422665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400" dirty="0" smtClean="0"/>
              <a:t>Objective 2 : </a:t>
            </a:r>
            <a:r>
              <a:rPr lang="fr-FR" sz="1400" dirty="0" err="1" smtClean="0"/>
              <a:t>covers</a:t>
            </a:r>
            <a:r>
              <a:rPr lang="fr-FR" sz="1400" dirty="0" smtClean="0"/>
              <a:t> objectives 3, 5, 6, 7 and 9, as </a:t>
            </a:r>
            <a:r>
              <a:rPr lang="fr-FR" sz="1400" dirty="0" err="1" smtClean="0"/>
              <a:t>listed</a:t>
            </a:r>
            <a:r>
              <a:rPr lang="fr-FR" sz="1400" dirty="0" smtClean="0"/>
              <a:t> at the </a:t>
            </a:r>
            <a:r>
              <a:rPr lang="fr-FR" sz="1400" dirty="0" err="1" smtClean="0"/>
              <a:t>begining</a:t>
            </a:r>
            <a:r>
              <a:rPr lang="fr-FR" sz="1400" dirty="0" smtClean="0"/>
              <a:t> of </a:t>
            </a:r>
            <a:r>
              <a:rPr lang="fr-FR" sz="1400" dirty="0" err="1" smtClean="0"/>
              <a:t>chapter</a:t>
            </a:r>
            <a:r>
              <a:rPr lang="fr-FR" sz="1400" dirty="0" smtClean="0"/>
              <a:t> 4.1 of the RCC Book </a:t>
            </a:r>
            <a:endParaRPr lang="fr-FR" sz="1400" dirty="0"/>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2</a:t>
            </a:fld>
            <a:endParaRPr lang="en-GB"/>
          </a:p>
        </p:txBody>
      </p:sp>
    </p:spTree>
    <p:extLst>
      <p:ext uri="{BB962C8B-B14F-4D97-AF65-F5344CB8AC3E}">
        <p14:creationId xmlns:p14="http://schemas.microsoft.com/office/powerpoint/2010/main" val="1395732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3</a:t>
            </a:fld>
            <a:endParaRPr lang="en-GB"/>
          </a:p>
        </p:txBody>
      </p:sp>
    </p:spTree>
    <p:extLst>
      <p:ext uri="{BB962C8B-B14F-4D97-AF65-F5344CB8AC3E}">
        <p14:creationId xmlns:p14="http://schemas.microsoft.com/office/powerpoint/2010/main" val="852562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Effective maintenance as well as surveillance and in-service inspection are essential for the safe operation of a nuclear power plant. They ensure not only that the levels of reliability and availability of all plant structures, systems and components (SSCs) that have a bearing on safety remain in accordance with the assumptions and intent of the design, but also that the safety of the plant is not adversely affected after the recommencement of operation.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To ensure that the overall maintenance is effective, nuclear power plants have comprehensive maintenance programmes, which include mutually supporting elements. </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4</a:t>
            </a:fld>
            <a:endParaRPr lang="sl-SI" dirty="0"/>
          </a:p>
        </p:txBody>
      </p:sp>
    </p:spTree>
    <p:extLst>
      <p:ext uri="{BB962C8B-B14F-4D97-AF65-F5344CB8AC3E}">
        <p14:creationId xmlns:p14="http://schemas.microsoft.com/office/powerpoint/2010/main" val="24837537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Effective maintenance as well as surveillance and in-service inspection are essential for the safe operation of a nuclear power plant. They ensure not only that the levels of reliability and availability of all plant structures, systems and components (SSCs) that have a bearing on safety remain in accordance with the assumptions and intent of the design, but also that the safety of the plant is not adversely affected after the recommencement of operation.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To ensure that the overall maintenance is effective, nuclear power plants have comprehensive maintenance programmes, which include mutually supporting elements. </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5</a:t>
            </a:fld>
            <a:endParaRPr lang="sl-SI" dirty="0"/>
          </a:p>
        </p:txBody>
      </p:sp>
    </p:spTree>
    <p:extLst>
      <p:ext uri="{BB962C8B-B14F-4D97-AF65-F5344CB8AC3E}">
        <p14:creationId xmlns:p14="http://schemas.microsoft.com/office/powerpoint/2010/main" val="2483753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6</a:t>
            </a:fld>
            <a:endParaRPr lang="en-GB"/>
          </a:p>
        </p:txBody>
      </p:sp>
    </p:spTree>
    <p:extLst>
      <p:ext uri="{BB962C8B-B14F-4D97-AF65-F5344CB8AC3E}">
        <p14:creationId xmlns:p14="http://schemas.microsoft.com/office/powerpoint/2010/main" val="32091702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7</a:t>
            </a:fld>
            <a:endParaRPr lang="en-GB"/>
          </a:p>
        </p:txBody>
      </p:sp>
    </p:spTree>
    <p:extLst>
      <p:ext uri="{BB962C8B-B14F-4D97-AF65-F5344CB8AC3E}">
        <p14:creationId xmlns:p14="http://schemas.microsoft.com/office/powerpoint/2010/main" val="141006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8</a:t>
            </a:fld>
            <a:endParaRPr lang="en-GB"/>
          </a:p>
        </p:txBody>
      </p:sp>
    </p:spTree>
    <p:extLst>
      <p:ext uri="{BB962C8B-B14F-4D97-AF65-F5344CB8AC3E}">
        <p14:creationId xmlns:p14="http://schemas.microsoft.com/office/powerpoint/2010/main" val="141006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9</a:t>
            </a:fld>
            <a:endParaRPr lang="en-GB"/>
          </a:p>
        </p:txBody>
      </p:sp>
    </p:spTree>
    <p:extLst>
      <p:ext uri="{BB962C8B-B14F-4D97-AF65-F5344CB8AC3E}">
        <p14:creationId xmlns:p14="http://schemas.microsoft.com/office/powerpoint/2010/main" val="141006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10</a:t>
            </a:fld>
            <a:endParaRPr lang="en-GB"/>
          </a:p>
        </p:txBody>
      </p:sp>
    </p:spTree>
    <p:extLst>
      <p:ext uri="{BB962C8B-B14F-4D97-AF65-F5344CB8AC3E}">
        <p14:creationId xmlns:p14="http://schemas.microsoft.com/office/powerpoint/2010/main" val="1410061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11</a:t>
            </a:fld>
            <a:endParaRPr lang="en-GB"/>
          </a:p>
        </p:txBody>
      </p:sp>
    </p:spTree>
    <p:extLst>
      <p:ext uri="{BB962C8B-B14F-4D97-AF65-F5344CB8AC3E}">
        <p14:creationId xmlns:p14="http://schemas.microsoft.com/office/powerpoint/2010/main" val="141006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12</a:t>
            </a:fld>
            <a:endParaRPr lang="en-GB"/>
          </a:p>
        </p:txBody>
      </p:sp>
    </p:spTree>
    <p:extLst>
      <p:ext uri="{BB962C8B-B14F-4D97-AF65-F5344CB8AC3E}">
        <p14:creationId xmlns:p14="http://schemas.microsoft.com/office/powerpoint/2010/main" val="1410061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13</a:t>
            </a:fld>
            <a:endParaRPr lang="en-GB"/>
          </a:p>
        </p:txBody>
      </p:sp>
    </p:spTree>
    <p:extLst>
      <p:ext uri="{BB962C8B-B14F-4D97-AF65-F5344CB8AC3E}">
        <p14:creationId xmlns:p14="http://schemas.microsoft.com/office/powerpoint/2010/main" val="141006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14</a:t>
            </a:fld>
            <a:endParaRPr lang="en-GB"/>
          </a:p>
        </p:txBody>
      </p:sp>
    </p:spTree>
    <p:extLst>
      <p:ext uri="{BB962C8B-B14F-4D97-AF65-F5344CB8AC3E}">
        <p14:creationId xmlns:p14="http://schemas.microsoft.com/office/powerpoint/2010/main" val="141006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a:xfrm>
            <a:off x="209006" y="4585082"/>
            <a:ext cx="6322423" cy="4466511"/>
          </a:xfrm>
        </p:spPr>
        <p:txBody>
          <a:bodyPr/>
          <a:lstStyle/>
          <a:p>
            <a:r>
              <a:rPr lang="en-GB" sz="900" b="1" dirty="0"/>
              <a:t>Safety Guide</a:t>
            </a:r>
            <a:r>
              <a:rPr lang="en-GB" sz="900" dirty="0"/>
              <a:t> </a:t>
            </a:r>
            <a:r>
              <a:rPr lang="en-GB" sz="900" b="1" dirty="0"/>
              <a:t>NS-G-2.3 </a:t>
            </a:r>
            <a:r>
              <a:rPr lang="en-GB" sz="900" dirty="0"/>
              <a:t>provides guidance and recommendations on controlling the activities related to modifications at NPPs designed to reduce risk, ensure that configuration control is maintained and ensure that the modified configuration satisfies licensing requirements.  Guidance on changes in management is intended to ensure that such changes do not compromise the safety of the plant</a:t>
            </a:r>
            <a:r>
              <a:rPr lang="en-GB" sz="900" dirty="0" smtClean="0"/>
              <a:t>.		</a:t>
            </a:r>
            <a:r>
              <a:rPr lang="en-GB" sz="900" dirty="0"/>
              <a:t> </a:t>
            </a:r>
            <a:r>
              <a:rPr lang="en-GB" sz="900" dirty="0" smtClean="0"/>
              <a:t>Recommendations </a:t>
            </a:r>
            <a:r>
              <a:rPr lang="en-GB" sz="900" dirty="0"/>
              <a:t>are provided on:</a:t>
            </a:r>
          </a:p>
          <a:p>
            <a:pPr lvl="0"/>
            <a:r>
              <a:rPr lang="en-GB" sz="900" dirty="0"/>
              <a:t>The roles and responsibilities of the operating organization, the regulatory body and other organizations, such as contractors;</a:t>
            </a:r>
          </a:p>
          <a:p>
            <a:pPr lvl="0"/>
            <a:r>
              <a:rPr lang="en-GB" sz="900" dirty="0"/>
              <a:t>Modifications relating to the plant configuration, including categorization by safety significance, safety assessment, review and design considerations, modifications to OLCs, modifications to operating procedures and modifications to computer-based systems, and their implementation;</a:t>
            </a:r>
          </a:p>
          <a:p>
            <a:pPr lvl="0"/>
            <a:r>
              <a:rPr lang="en-GB" sz="900" dirty="0"/>
              <a:t>Modifications to management systems, including organizational changes and their implementation, operation management and safety assessment tools and processes; and</a:t>
            </a:r>
          </a:p>
          <a:p>
            <a:pPr lvl="0"/>
            <a:r>
              <a:rPr lang="en-GB" sz="900" dirty="0"/>
              <a:t>Quality assurance, training and management of documentation.</a:t>
            </a:r>
          </a:p>
          <a:p>
            <a:r>
              <a:rPr lang="en-GB" sz="900" i="1" dirty="0"/>
              <a:t> </a:t>
            </a:r>
            <a:r>
              <a:rPr lang="en-GB" sz="900" b="1" dirty="0" smtClean="0"/>
              <a:t>Specific </a:t>
            </a:r>
            <a:r>
              <a:rPr lang="en-GB" sz="900" b="1" dirty="0"/>
              <a:t>Safety Requirements SSR-2/2</a:t>
            </a:r>
            <a:r>
              <a:rPr lang="en-GB" sz="900" dirty="0"/>
              <a:t> “Safety of Nuclear Power Plants: Commissioning and Operation” provides requirements for commissioning and operation related to the topic of this module such as:</a:t>
            </a:r>
          </a:p>
          <a:p>
            <a:pPr lvl="0"/>
            <a:r>
              <a:rPr lang="en-GB" sz="900" dirty="0"/>
              <a:t>Requirement 10: Control of plant configuration</a:t>
            </a:r>
            <a:r>
              <a:rPr lang="en-GB" sz="900" dirty="0" smtClean="0"/>
              <a:t>;	Requirement </a:t>
            </a:r>
            <a:r>
              <a:rPr lang="en-GB" sz="900" dirty="0"/>
              <a:t>11: Management of modifications;</a:t>
            </a:r>
          </a:p>
          <a:p>
            <a:pPr lvl="0"/>
            <a:r>
              <a:rPr lang="en-GB" sz="900" dirty="0"/>
              <a:t>Requirement 12: Periodic safety review</a:t>
            </a:r>
            <a:r>
              <a:rPr lang="en-GB" sz="900" dirty="0" smtClean="0"/>
              <a:t>;	Requirement </a:t>
            </a:r>
            <a:r>
              <a:rPr lang="en-GB" sz="900" dirty="0"/>
              <a:t>13: Equipment qualification;</a:t>
            </a:r>
          </a:p>
          <a:p>
            <a:pPr lvl="0"/>
            <a:r>
              <a:rPr lang="en-GB" sz="900" dirty="0"/>
              <a:t>Requirement 14: Ageing management</a:t>
            </a:r>
            <a:r>
              <a:rPr lang="en-GB" sz="900" dirty="0" smtClean="0"/>
              <a:t>;	Requirement </a:t>
            </a:r>
            <a:r>
              <a:rPr lang="en-GB" sz="900" dirty="0"/>
              <a:t>15: Records and reports; and</a:t>
            </a:r>
          </a:p>
          <a:p>
            <a:pPr lvl="0"/>
            <a:r>
              <a:rPr lang="en-GB" sz="900" dirty="0"/>
              <a:t>Requirement 16: Programme for long term operation.</a:t>
            </a:r>
          </a:p>
          <a:p>
            <a:r>
              <a:rPr lang="en-GB" sz="900" b="1" dirty="0"/>
              <a:t>Safety Guide SSG-25, Periodic Safety Review for Nuclear Power Plants </a:t>
            </a:r>
            <a:r>
              <a:rPr lang="en-GB" sz="900" dirty="0"/>
              <a:t>provides guidance and recommendations for periodic safety reviews of nuclear power plants, but could be applied with a suitable graded approach to research reactors and other nuclear installations.  Routine reviews of NPP operations and special reviews following events of safety significance are the primary means of safety verification of operating installations. Some Member States have initiated a process termed the periodic safety review to assess the cumulative effects of plant ageing and plant modifications, considering operating experience, technical developments and siting considerations. </a:t>
            </a:r>
          </a:p>
          <a:p>
            <a:r>
              <a:rPr lang="en-GB" sz="900" dirty="0"/>
              <a:t> </a:t>
            </a:r>
            <a:r>
              <a:rPr lang="en-GB" sz="900" dirty="0" smtClean="0"/>
              <a:t>The </a:t>
            </a:r>
            <a:r>
              <a:rPr lang="en-GB" sz="900" dirty="0"/>
              <a:t>reviews include an assessment of plant design and operation in the light of current safety standards and practices. The PSRs are complementary to routine and special reviews and do not replace them. Periodic safety reviews may reveal the need for plant modifications. Recommendations are provided on:</a:t>
            </a:r>
          </a:p>
          <a:p>
            <a:pPr lvl="0"/>
            <a:r>
              <a:rPr lang="en-GB" sz="900" dirty="0"/>
              <a:t>The strategy for a PSR</a:t>
            </a:r>
            <a:r>
              <a:rPr lang="en-GB" sz="900" dirty="0" smtClean="0"/>
              <a:t>; 	Safety </a:t>
            </a:r>
            <a:r>
              <a:rPr lang="en-GB" sz="900" dirty="0"/>
              <a:t>factors in a PSR</a:t>
            </a:r>
            <a:r>
              <a:rPr lang="en-GB" sz="900" dirty="0" smtClean="0"/>
              <a:t>;	Roles </a:t>
            </a:r>
            <a:r>
              <a:rPr lang="en-GB" sz="900" dirty="0"/>
              <a:t>and responsibilities in a PSR;</a:t>
            </a:r>
          </a:p>
          <a:p>
            <a:pPr lvl="0"/>
            <a:r>
              <a:rPr lang="en-GB" sz="900" dirty="0"/>
              <a:t>The procedure for conducting a PSR</a:t>
            </a:r>
            <a:r>
              <a:rPr lang="en-GB" sz="900" dirty="0" smtClean="0"/>
              <a:t>;	The </a:t>
            </a:r>
            <a:r>
              <a:rPr lang="en-GB" sz="900" dirty="0"/>
              <a:t>basis for acceptability of continued plant operation and </a:t>
            </a:r>
          </a:p>
          <a:p>
            <a:pPr lvl="0"/>
            <a:r>
              <a:rPr lang="en-GB" sz="900" dirty="0"/>
              <a:t>Post-review activities.</a:t>
            </a:r>
          </a:p>
          <a:p>
            <a:r>
              <a:rPr lang="en-GB" sz="900" dirty="0"/>
              <a:t> </a:t>
            </a:r>
            <a:r>
              <a:rPr lang="en-GB" sz="900" b="1" dirty="0" smtClean="0"/>
              <a:t>Safety </a:t>
            </a:r>
            <a:r>
              <a:rPr lang="en-GB" sz="900" b="1" dirty="0"/>
              <a:t>Guide</a:t>
            </a:r>
            <a:r>
              <a:rPr lang="en-GB" sz="900" dirty="0"/>
              <a:t> </a:t>
            </a:r>
            <a:r>
              <a:rPr lang="en-GB" sz="900" b="1" dirty="0"/>
              <a:t>NS-G-2.12</a:t>
            </a:r>
            <a:r>
              <a:rPr lang="en-GB" sz="900" dirty="0"/>
              <a:t> (Ageing Management for Nuclear Power Plants) provides recommendations for managing the ageing of SSCs important for safety in nuclear power plants, including recommendations on key elements of effective ageing management. The Safety Guide is intended for use by operators in establishing, implementing and improving systematic ageing management programmes for nuclear power plants. This Safety Guide may be used by regulators in preparing regulatory standards and guides, and in verifying that ageing in nuclear power plants is being effectively managed. This Safety Guide deals with the establishment, implementation and improvement of ageing management programmes for SSCs important to safety in nuclear power plants. The Safety Guide mainly focuses on managing the physical ageing of SSCs important to safety. It also provides recommendations on safety aspects of managing obsolescence and on the application of ageing management for long term operation. Issues relating to staff ageing and knowledge management are outside the scope of this Safety Guide.  </a:t>
            </a:r>
          </a:p>
          <a:p>
            <a:endParaRPr lang="fr-FR" sz="900" dirty="0"/>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15</a:t>
            </a:fld>
            <a:endParaRPr lang="en-GB"/>
          </a:p>
        </p:txBody>
      </p:sp>
    </p:spTree>
    <p:extLst>
      <p:ext uri="{BB962C8B-B14F-4D97-AF65-F5344CB8AC3E}">
        <p14:creationId xmlns:p14="http://schemas.microsoft.com/office/powerpoint/2010/main" val="281887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16</a:t>
            </a:fld>
            <a:endParaRPr lang="en-GB"/>
          </a:p>
        </p:txBody>
      </p:sp>
    </p:spTree>
    <p:extLst>
      <p:ext uri="{BB962C8B-B14F-4D97-AF65-F5344CB8AC3E}">
        <p14:creationId xmlns:p14="http://schemas.microsoft.com/office/powerpoint/2010/main" val="3188426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dirty="0"/>
              <a:t>The SALTO peer review is based on Specific Safety Requirements for NPP operation SSR-2/2 and</a:t>
            </a:r>
            <a:r>
              <a:rPr lang="en-GB" b="1" dirty="0"/>
              <a:t> </a:t>
            </a:r>
            <a:r>
              <a:rPr lang="en-GB" dirty="0"/>
              <a:t>follows the IAEA Safety Report on Safe Long Term Operation of Nuclear Power Plants that addresses the following areas:</a:t>
            </a:r>
          </a:p>
          <a:p>
            <a:pPr marL="171450" lvl="0" indent="-171450">
              <a:buFont typeface="Arial" panose="020B0604020202020204" pitchFamily="34" charset="0"/>
              <a:buChar char="•"/>
            </a:pPr>
            <a:r>
              <a:rPr lang="en-GB" dirty="0"/>
              <a:t>LTO feasibility (feasibility studies, preconditions for LTO, plant programmes);</a:t>
            </a:r>
          </a:p>
          <a:p>
            <a:pPr marL="171450" lvl="0" indent="-171450">
              <a:buFont typeface="Arial" panose="020B0604020202020204" pitchFamily="34" charset="0"/>
              <a:buChar char="•"/>
            </a:pPr>
            <a:r>
              <a:rPr lang="en-GB" dirty="0"/>
              <a:t>Scoping and screening of systems, structures, and components (SSCs);</a:t>
            </a:r>
          </a:p>
          <a:p>
            <a:pPr marL="171450" lvl="0" indent="-171450">
              <a:buFont typeface="Arial" panose="020B0604020202020204" pitchFamily="34" charset="0"/>
              <a:buChar char="•"/>
            </a:pPr>
            <a:r>
              <a:rPr lang="en-GB" dirty="0"/>
              <a:t>Assessment and management of SSCs for ageing degradation for LTO; </a:t>
            </a:r>
          </a:p>
          <a:p>
            <a:pPr marL="171450" lvl="0" indent="-171450">
              <a:buFont typeface="Arial" panose="020B0604020202020204" pitchFamily="34" charset="0"/>
              <a:buChar char="•"/>
            </a:pPr>
            <a:r>
              <a:rPr lang="en-GB" dirty="0"/>
              <a:t>Time limited ageing analysis (TLAA, also termed safety analysis that uses time-limited assumptions);</a:t>
            </a:r>
          </a:p>
          <a:p>
            <a:pPr marL="171450" lvl="0" indent="-171450">
              <a:buFont typeface="Arial" panose="020B0604020202020204" pitchFamily="34" charset="0"/>
              <a:buChar char="•"/>
            </a:pPr>
            <a:r>
              <a:rPr lang="en-GB" dirty="0"/>
              <a:t>Documentation.</a:t>
            </a:r>
          </a:p>
          <a:p>
            <a:r>
              <a:rPr lang="en-GB" dirty="0"/>
              <a:t> </a:t>
            </a:r>
          </a:p>
          <a:p>
            <a:r>
              <a:rPr lang="en-GB" dirty="0"/>
              <a:t>The SALTO peer review is conducted by a team of international experts with direct experience in the areas of the review. Judgements of performance are made on the basis of IAEA safety standards and other IAEA publications, and of the combined expertise of the international review team. The review is neither a regulatory inspection nor is it an audit against national codes and standards. The review is a technical exchange of experiences and practices at the working level aimed at strengthening the programmes, procedures and practices being followed.</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17</a:t>
            </a:fld>
            <a:endParaRPr lang="sl-SI" dirty="0"/>
          </a:p>
        </p:txBody>
      </p:sp>
    </p:spTree>
    <p:extLst>
      <p:ext uri="{BB962C8B-B14F-4D97-AF65-F5344CB8AC3E}">
        <p14:creationId xmlns:p14="http://schemas.microsoft.com/office/powerpoint/2010/main" val="1305265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dirty="0"/>
              <a:t>The SALTO peer review is based on Specific Safety Requirements for NPP operation SSR-2/2 and</a:t>
            </a:r>
            <a:r>
              <a:rPr lang="en-GB" b="1" dirty="0"/>
              <a:t> </a:t>
            </a:r>
            <a:r>
              <a:rPr lang="en-GB" dirty="0"/>
              <a:t>follows the IAEA Safety Report on Safe Long Term Operation of Nuclear Power Plants that addresses the following areas:</a:t>
            </a:r>
          </a:p>
          <a:p>
            <a:pPr marL="171450" lvl="0" indent="-171450">
              <a:buFont typeface="Arial" panose="020B0604020202020204" pitchFamily="34" charset="0"/>
              <a:buChar char="•"/>
            </a:pPr>
            <a:r>
              <a:rPr lang="en-GB" dirty="0"/>
              <a:t>LTO feasibility (feasibility studies, preconditions for LTO, plant programmes);</a:t>
            </a:r>
          </a:p>
          <a:p>
            <a:pPr marL="171450" lvl="0" indent="-171450">
              <a:buFont typeface="Arial" panose="020B0604020202020204" pitchFamily="34" charset="0"/>
              <a:buChar char="•"/>
            </a:pPr>
            <a:r>
              <a:rPr lang="en-GB" dirty="0"/>
              <a:t>Scoping and screening of systems, structures, and components (SSCs);</a:t>
            </a:r>
          </a:p>
          <a:p>
            <a:pPr marL="171450" lvl="0" indent="-171450">
              <a:buFont typeface="Arial" panose="020B0604020202020204" pitchFamily="34" charset="0"/>
              <a:buChar char="•"/>
            </a:pPr>
            <a:r>
              <a:rPr lang="en-GB" dirty="0"/>
              <a:t>Assessment and management of SSCs for ageing degradation for LTO; </a:t>
            </a:r>
          </a:p>
          <a:p>
            <a:pPr marL="171450" lvl="0" indent="-171450">
              <a:buFont typeface="Arial" panose="020B0604020202020204" pitchFamily="34" charset="0"/>
              <a:buChar char="•"/>
            </a:pPr>
            <a:r>
              <a:rPr lang="en-GB" dirty="0"/>
              <a:t>Time limited ageing analysis (TLAA, also termed safety analysis that uses time-limited assumptions);</a:t>
            </a:r>
          </a:p>
          <a:p>
            <a:pPr marL="171450" lvl="0" indent="-171450">
              <a:buFont typeface="Arial" panose="020B0604020202020204" pitchFamily="34" charset="0"/>
              <a:buChar char="•"/>
            </a:pPr>
            <a:r>
              <a:rPr lang="en-GB" dirty="0"/>
              <a:t>Documentation.</a:t>
            </a:r>
          </a:p>
          <a:p>
            <a:r>
              <a:rPr lang="en-GB" dirty="0"/>
              <a:t> </a:t>
            </a:r>
          </a:p>
          <a:p>
            <a:r>
              <a:rPr lang="en-GB" dirty="0"/>
              <a:t>The SALTO peer review is conducted by a team of international experts with direct experience in the areas of the review. Judgements of performance are made on the basis of IAEA safety standards and other IAEA publications, and of the combined expertise of the international review team. The review is neither a regulatory inspection nor is it an audit against national codes and standards. The review is a technical exchange of experiences and practices at the working level aimed at strengthening the programmes, procedures and practices being followed.</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18</a:t>
            </a:fld>
            <a:endParaRPr lang="sl-SI" dirty="0"/>
          </a:p>
        </p:txBody>
      </p:sp>
    </p:spTree>
    <p:extLst>
      <p:ext uri="{BB962C8B-B14F-4D97-AF65-F5344CB8AC3E}">
        <p14:creationId xmlns:p14="http://schemas.microsoft.com/office/powerpoint/2010/main" val="1305265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19</a:t>
            </a:fld>
            <a:endParaRPr lang="sl-SI" dirty="0"/>
          </a:p>
        </p:txBody>
      </p:sp>
    </p:spTree>
    <p:extLst>
      <p:ext uri="{BB962C8B-B14F-4D97-AF65-F5344CB8AC3E}">
        <p14:creationId xmlns:p14="http://schemas.microsoft.com/office/powerpoint/2010/main" val="30679076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20</a:t>
            </a:fld>
            <a:endParaRPr lang="sl-SI" dirty="0"/>
          </a:p>
        </p:txBody>
      </p:sp>
    </p:spTree>
    <p:extLst>
      <p:ext uri="{BB962C8B-B14F-4D97-AF65-F5344CB8AC3E}">
        <p14:creationId xmlns:p14="http://schemas.microsoft.com/office/powerpoint/2010/main" val="3067907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maintenance programmes include programmes for in-service inspection, plant ageing and predictive, preventive and corrective maintenance, which together optimize safe and reliable performance of plant systems and components over the lifetime of the plant. These programmes are fully integrated with plant operation and modification activities. They are routinely reviewed and updated, as required, to take into account on site and off site operating experience and modifications to the plant or its operating regime.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frequency of preventive and predictive maintenance, testing, surveillance and inspection of individual structures, systems, and components is determined by: </a:t>
            </a: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Their relative importance to safety,</a:t>
            </a: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Inherent reliability,</a:t>
            </a: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Assessed potential for degradation during operation and ageing characteristics,</a:t>
            </a: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Operational experience,</a:t>
            </a: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Manufacturer’s recommendations.</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21</a:t>
            </a:fld>
            <a:endParaRPr lang="sl-SI" dirty="0"/>
          </a:p>
        </p:txBody>
      </p:sp>
    </p:spTree>
    <p:extLst>
      <p:ext uri="{BB962C8B-B14F-4D97-AF65-F5344CB8AC3E}">
        <p14:creationId xmlns:p14="http://schemas.microsoft.com/office/powerpoint/2010/main" val="5246713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pPr marL="171450" lvl="0" indent="-171450">
              <a:buFont typeface="Wingdings" panose="05000000000000000000" pitchFamily="2" charset="2"/>
              <a:buChar char="§"/>
            </a:pPr>
            <a:r>
              <a:rPr lang="en-GB" dirty="0"/>
              <a:t>Periodic or time-based maintenance activities are accomplished on a routine basis and include any combination of external inspections, alignments or calibrations, internal inspections, overhauls, and replacements of components or equipment.</a:t>
            </a:r>
          </a:p>
          <a:p>
            <a:pPr marL="171450" lvl="0" indent="-171450">
              <a:buFont typeface="Wingdings" panose="05000000000000000000" pitchFamily="2" charset="2"/>
              <a:buChar char="§"/>
            </a:pPr>
            <a:r>
              <a:rPr lang="en-GB" dirty="0"/>
              <a:t>Predictive or condition-based maintenance involves continuous or periodic monitoring and diagnosis in order to predict equipment failure. Not all equipment conditions and failure modes can be monitored, however; predictive maintenance should therefore be selectively applied where appropriate. Predictive techniques includes condition monitoring, reliability centred maintenance and similar techniques.</a:t>
            </a:r>
          </a:p>
          <a:p>
            <a:pPr marL="171450" lvl="0" indent="-171450">
              <a:buFont typeface="Wingdings" panose="05000000000000000000" pitchFamily="2" charset="2"/>
              <a:buChar char="§"/>
            </a:pPr>
            <a:r>
              <a:rPr lang="en-GB" dirty="0"/>
              <a:t>Planned maintenance activities are performed prior to unacceptable degradation or equipment failure and are initiated on the basis of the results of predictive or periodic maintenance, vendor recommendations or experience.</a:t>
            </a:r>
          </a:p>
          <a:p>
            <a:endParaRPr lang="sl-SI" dirty="0"/>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22</a:t>
            </a:fld>
            <a:endParaRPr lang="sl-SI" dirty="0"/>
          </a:p>
        </p:txBody>
      </p:sp>
    </p:spTree>
    <p:extLst>
      <p:ext uri="{BB962C8B-B14F-4D97-AF65-F5344CB8AC3E}">
        <p14:creationId xmlns:p14="http://schemas.microsoft.com/office/powerpoint/2010/main" val="5246713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pPr marL="171450" lvl="0" indent="-171450">
              <a:buFont typeface="Wingdings" panose="05000000000000000000" pitchFamily="2" charset="2"/>
              <a:buChar char="§"/>
            </a:pPr>
            <a:r>
              <a:rPr lang="en-GB" dirty="0"/>
              <a:t>Periodic or time-based maintenance activities are accomplished on a routine basis and include any combination of external inspections, alignments or calibrations, internal inspections, overhauls, and replacements of components or equipment.</a:t>
            </a:r>
          </a:p>
          <a:p>
            <a:pPr marL="171450" lvl="0" indent="-171450">
              <a:buFont typeface="Wingdings" panose="05000000000000000000" pitchFamily="2" charset="2"/>
              <a:buChar char="§"/>
            </a:pPr>
            <a:r>
              <a:rPr lang="en-GB" dirty="0"/>
              <a:t>Predictive or condition-based maintenance involves continuous or periodic monitoring and diagnosis in order to predict equipment failure. Not all equipment conditions and failure modes can be monitored, however; predictive maintenance should therefore be selectively applied where appropriate. Predictive techniques includes condition monitoring, reliability centred maintenance and similar techniques.</a:t>
            </a:r>
          </a:p>
          <a:p>
            <a:pPr marL="171450" lvl="0" indent="-171450">
              <a:buFont typeface="Wingdings" panose="05000000000000000000" pitchFamily="2" charset="2"/>
              <a:buChar char="§"/>
            </a:pPr>
            <a:r>
              <a:rPr lang="en-GB" dirty="0"/>
              <a:t>Planned maintenance activities are performed prior to unacceptable degradation or equipment failure and are initiated on the basis of the results of predictive or periodic maintenance, vendor recommendations or experience.</a:t>
            </a:r>
          </a:p>
          <a:p>
            <a:endParaRPr lang="sl-SI" dirty="0"/>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23</a:t>
            </a:fld>
            <a:endParaRPr lang="sl-SI" dirty="0"/>
          </a:p>
        </p:txBody>
      </p:sp>
    </p:spTree>
    <p:extLst>
      <p:ext uri="{BB962C8B-B14F-4D97-AF65-F5344CB8AC3E}">
        <p14:creationId xmlns:p14="http://schemas.microsoft.com/office/powerpoint/2010/main" val="5246713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24</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25</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26</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27</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Appropriate procedural controls and safety instructions are specified for maintenance activities. The preparation, review, approval and revision of procedures and other work related documents are properly supervised. Documents used in lieu of procedures (such as excerpts from vendor manuals) receive the same review and approval as procedures.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Procedures are normally prepared in co-operation with the designers, the suppliers of plant and equipment, and the personnel conducting activities for quality assurance, radiation protection and technical support.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Procedures and work instructions used to perform maintenance activities are technically accurate, easy to understand, up to date and readily available to the users. </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28</a:t>
            </a:fld>
            <a:endParaRPr lang="sl-SI" dirty="0"/>
          </a:p>
        </p:txBody>
      </p:sp>
    </p:spTree>
    <p:extLst>
      <p:ext uri="{BB962C8B-B14F-4D97-AF65-F5344CB8AC3E}">
        <p14:creationId xmlns:p14="http://schemas.microsoft.com/office/powerpoint/2010/main" val="16655946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Procedures are normally prepared in co-operation with the designers, the suppliers of plant and equipment, and the personnel conducting activities for quality assurance, radiation protection and technical support.</a:t>
            </a:r>
            <a:endParaRPr lang="sl-SI"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sl-SI"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Procedures and work instructions used to perform maintenance activities are technically accurate, easy to understand, up to date and readily available to the users. </a:t>
            </a:r>
            <a:endParaRPr lang="sl-SI"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An effective programme exists to review procedures periodically for technical accuracy, human factors, and the inclusion of in-house and industry operating experience. Temporary changes to procedures are sufficiently regulated, including an appropriate review and approval.</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29</a:t>
            </a:fld>
            <a:endParaRPr lang="sl-SI" dirty="0"/>
          </a:p>
        </p:txBody>
      </p:sp>
    </p:spTree>
    <p:extLst>
      <p:ext uri="{BB962C8B-B14F-4D97-AF65-F5344CB8AC3E}">
        <p14:creationId xmlns:p14="http://schemas.microsoft.com/office/powerpoint/2010/main" val="31712980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Appropriate procedural controls and safety instructions are specified for maintenance activities. The preparation, review, approval and revision of procedures and other work related documents are properly supervised. Documents used in lieu of procedures (such as excerpts from vendor manuals) receive the same review and approval as procedures.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Procedures are normally prepared in co-operation with the designers, the suppliers of plant and equipment, and the personnel conducting activities for quality assurance, radiation protection and technical support.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Procedures and work instructions used to perform maintenance activities are technically accurate, easy to understand, up to date and readily available to the users. </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30</a:t>
            </a:fld>
            <a:endParaRPr lang="sl-SI" dirty="0"/>
          </a:p>
        </p:txBody>
      </p:sp>
    </p:spTree>
    <p:extLst>
      <p:ext uri="{BB962C8B-B14F-4D97-AF65-F5344CB8AC3E}">
        <p14:creationId xmlns:p14="http://schemas.microsoft.com/office/powerpoint/2010/main" val="16655946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Appropriate procedural controls and safety instructions are specified for maintenance activities. The preparation, review, approval and revision of procedures and other work related documents are properly supervised. Documents used in lieu of procedures (such as excerpts from vendor manuals) receive the same review and approval as procedures.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Procedures are normally prepared in co-operation with the designers, the suppliers of plant and equipment, and the personnel conducting activities for quality assurance, radiation protection and technical support.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Procedures and work instructions used to perform maintenance activities are technically accurate, easy to understand, up to date and readily available to the users. </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31</a:t>
            </a:fld>
            <a:endParaRPr lang="sl-SI" dirty="0"/>
          </a:p>
        </p:txBody>
      </p:sp>
    </p:spTree>
    <p:extLst>
      <p:ext uri="{BB962C8B-B14F-4D97-AF65-F5344CB8AC3E}">
        <p14:creationId xmlns:p14="http://schemas.microsoft.com/office/powerpoint/2010/main" val="16655946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sl-SI" sz="1200" kern="1200" dirty="0" smtClean="0">
                <a:solidFill>
                  <a:schemeClr val="tx1"/>
                </a:solidFill>
                <a:effectLst/>
                <a:latin typeface="+mn-lt"/>
                <a:ea typeface="+mn-ea"/>
                <a:cs typeface="+mn-cs"/>
              </a:rPr>
              <a:t>Adequate history records are maintained for systems and equipment important to plant safety and reliability.</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documentation of maintenance work and inspection/test results must be complete. The maintenance history records are retrievable and secure.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Maintenance histories are periodically reviewed and analysed to identify adverse equipment performance trends and persistent maintenance problems, to assess their impact on system reliability, and to determine root causes. The resulting information is used to improve corrective and preventive maintenance on all affected equipment. Maintenance is adequately documented and the root causes are properly identified.</a:t>
            </a:r>
          </a:p>
          <a:p>
            <a:endParaRPr lang="sl-SI" sz="1200" kern="1200" dirty="0" smtClean="0">
              <a:solidFill>
                <a:schemeClr val="tx1"/>
              </a:solidFill>
              <a:effectLst/>
              <a:latin typeface="+mn-lt"/>
              <a:ea typeface="+mn-ea"/>
              <a:cs typeface="+mn-cs"/>
            </a:endParaRPr>
          </a:p>
          <a:p>
            <a:endParaRPr lang="sl-SI"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08AD240-CF06-47CD-99C3-8035E057ED30}" type="slidenum">
              <a:rPr lang="sl-SI" smtClean="0"/>
              <a:t>32</a:t>
            </a:fld>
            <a:endParaRPr lang="sl-SI" dirty="0"/>
          </a:p>
        </p:txBody>
      </p:sp>
    </p:spTree>
    <p:extLst>
      <p:ext uri="{BB962C8B-B14F-4D97-AF65-F5344CB8AC3E}">
        <p14:creationId xmlns:p14="http://schemas.microsoft.com/office/powerpoint/2010/main" val="34788773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Maintenance is conducted in a safe and efficient manner to support plant operation. Personnel exhibit professionalism and competence, which results in quality workmanship in performing assigned tasks.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Maintenance personnel are attentive to identifying and responsive to correcting plant deficiencies with the goal of maintaining equipment and systems in operation and in optimum material condition.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Maintenance work is started only after obtaining necessary authorizations (work permit, fire permit, specific zones access permit, etc.), and is performed by qualified personnel. Adequate resources are available for maintenance during day and night shifts. Procedures which include hold points for independent quality control inspection are followed, and procedural problems are promptly resolved.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Managers and supervisors routinely observe maintenance activities and ensure adherence to station policies and procedures.</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33</a:t>
            </a:fld>
            <a:endParaRPr lang="sl-SI" dirty="0"/>
          </a:p>
        </p:txBody>
      </p:sp>
    </p:spTree>
    <p:extLst>
      <p:ext uri="{BB962C8B-B14F-4D97-AF65-F5344CB8AC3E}">
        <p14:creationId xmlns:p14="http://schemas.microsoft.com/office/powerpoint/2010/main" val="35746986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work groups are instructed on specific jobs, are knowledgeable of any special requirements, and are aware of the impact of their jobs on nuclear safety.</a:t>
            </a:r>
          </a:p>
          <a:p>
            <a:r>
              <a:rPr lang="en-GB" sz="1200" kern="1200" dirty="0" smtClean="0">
                <a:solidFill>
                  <a:schemeClr val="tx1"/>
                </a:solidFill>
                <a:effectLst/>
                <a:latin typeface="+mn-lt"/>
                <a:ea typeface="+mn-ea"/>
                <a:cs typeface="+mn-cs"/>
              </a:rPr>
              <a:t> </a:t>
            </a:r>
          </a:p>
          <a:p>
            <a:r>
              <a:rPr lang="sl-SI" sz="1200" kern="1200" dirty="0" smtClean="0">
                <a:solidFill>
                  <a:schemeClr val="tx1"/>
                </a:solidFill>
                <a:effectLst/>
                <a:latin typeface="+mn-lt"/>
                <a:ea typeface="+mn-ea"/>
                <a:cs typeface="+mn-cs"/>
              </a:rPr>
              <a:t>Contractors and other non-utility personnel conducting plant maintenance operate under the same control procedures and to the same standards as plant maintenance personnel and are properly supervised.</a:t>
            </a:r>
            <a:r>
              <a:rPr lang="en-GB" sz="1200" kern="1200" dirty="0" smtClean="0">
                <a:solidFill>
                  <a:schemeClr val="tx1"/>
                </a:solidFill>
                <a:effectLst/>
                <a:latin typeface="+mn-lt"/>
                <a:ea typeface="+mn-ea"/>
                <a:cs typeface="+mn-cs"/>
              </a:rPr>
              <a:t> Contractors working on safety-related SSCs are selected and qualified by the plant, and trained to the same standards as plant personnel.</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Appropriate personnel (e.g. operations, engineering and maintenance) perform post-maintenance testing, document and review the results, and return equipment to service only when it is fully ready.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An adequate clearance (tagging) system is in use for the protection of equipment and the safety of personnel during maintenance. Personnel understand and use the clearance system correctly and are safety conscious in the conduct of their work and use safety equipment as appropriate.</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34</a:t>
            </a:fld>
            <a:endParaRPr lang="sl-SI" dirty="0"/>
          </a:p>
        </p:txBody>
      </p:sp>
    </p:spTree>
    <p:extLst>
      <p:ext uri="{BB962C8B-B14F-4D97-AF65-F5344CB8AC3E}">
        <p14:creationId xmlns:p14="http://schemas.microsoft.com/office/powerpoint/2010/main" val="30740052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comprehensive work planning and control system applying the defence in depth principle is implemented so that work activities can be properly authorized, scheduled and carried out by either plant personnel or contractors, in accordance with appropriate procedures, and can be completed in a timely manner. The work planning system maintains a high availability and reliability of important plant SSCs.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comprehensive work control system includes any authorizations, permits and certificates necessary to help ensure safety in the work area and to prevent maintenance activities from affecting other safety relevant areas. The following specific matters are considered in the work control system:</a:t>
            </a:r>
            <a:endParaRPr lang="sl-SI" sz="1200" kern="1200" dirty="0" smtClean="0">
              <a:solidFill>
                <a:schemeClr val="tx1"/>
              </a:solidFill>
              <a:effectLst/>
              <a:latin typeface="+mn-lt"/>
              <a:ea typeface="+mn-ea"/>
              <a:cs typeface="+mn-cs"/>
            </a:endParaRP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work order authorizations;</a:t>
            </a: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equipment isolation, work permits and tagging;</a:t>
            </a: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radiation work permits;</a:t>
            </a: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industrial safety precautions;</a:t>
            </a: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drainage facilities and ventilation;</a:t>
            </a: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fire hazard control;</a:t>
            </a: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electrical and mechanical isolation devices;</a:t>
            </a:r>
          </a:p>
          <a:p>
            <a:pPr marL="171450" lvl="0" indent="-171450">
              <a:buFont typeface="Wingdings" panose="05000000000000000000" pitchFamily="2" charset="2"/>
              <a:buChar char="§"/>
            </a:pPr>
            <a:r>
              <a:rPr lang="en-GB" sz="1200" kern="1200" dirty="0" smtClean="0">
                <a:solidFill>
                  <a:schemeClr val="tx1"/>
                </a:solidFill>
                <a:effectLst/>
                <a:latin typeface="+mn-lt"/>
                <a:ea typeface="+mn-ea"/>
                <a:cs typeface="+mn-cs"/>
              </a:rPr>
              <a:t>control of plant modifications.</a:t>
            </a:r>
            <a:endParaRPr lang="sl-SI"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35</a:t>
            </a:fld>
            <a:endParaRPr lang="sl-SI" dirty="0"/>
          </a:p>
        </p:txBody>
      </p:sp>
    </p:spTree>
    <p:extLst>
      <p:ext uri="{BB962C8B-B14F-4D97-AF65-F5344CB8AC3E}">
        <p14:creationId xmlns:p14="http://schemas.microsoft.com/office/powerpoint/2010/main" val="2888962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a:xfrm>
            <a:off x="182880" y="4715712"/>
            <a:ext cx="6387737" cy="4466511"/>
          </a:xfrm>
        </p:spPr>
        <p:txBody>
          <a:bodyPr/>
          <a:lstStyle/>
          <a:p>
            <a:r>
              <a:rPr lang="en-GB" sz="1200" kern="1200" dirty="0" smtClean="0">
                <a:solidFill>
                  <a:schemeClr val="tx1"/>
                </a:solidFill>
                <a:effectLst/>
                <a:latin typeface="+mn-lt"/>
                <a:ea typeface="+mn-ea"/>
                <a:cs typeface="+mn-cs"/>
              </a:rPr>
              <a:t>The effectiveness of the work control process is monitored via appropriate indicators (such as repeated work orders, individual and collective radiation doses, the backlog of pending work orders, interference with operations) and corrective action taken when required. Plant defects should be tracked to completion and records kept of work performed. The work control process contains an effective operational feedback system and a systematic analysis of root causes of rework or repetitive failures.</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work control system ensures that plant equipment is released from service for maintenance, testing, surveillance and in-service inspection only upon authorization of designated operating personnel and in compliance with the operational limits and conditions. It also ensures that, following maintenance, testing, surveillance and in-service inspection, the plant is returned to service only upon completion of a documented check of its configuration and, where appropriate, of a functional test.</a:t>
            </a:r>
          </a:p>
          <a:p>
            <a:pPr marL="0" lvl="1" indent="0">
              <a:spcBef>
                <a:spcPts val="200"/>
              </a:spcBef>
              <a:spcAft>
                <a:spcPts val="200"/>
              </a:spcAft>
              <a:buNone/>
              <a:defRPr/>
            </a:pPr>
            <a:r>
              <a:rPr lang="en-GB" sz="1600" dirty="0"/>
              <a:t>PIs are established and periodically reported, including:</a:t>
            </a:r>
          </a:p>
          <a:p>
            <a:pPr marL="355600" lvl="1" indent="-355600">
              <a:spcBef>
                <a:spcPts val="200"/>
              </a:spcBef>
              <a:spcAft>
                <a:spcPts val="200"/>
              </a:spcAft>
              <a:buFont typeface="Arial" panose="020B0604020202020204" pitchFamily="34" charset="0"/>
              <a:buChar char="•"/>
              <a:defRPr/>
            </a:pPr>
            <a:r>
              <a:rPr lang="en-GB" sz="1400" dirty="0"/>
              <a:t>Outstanding backlogs; </a:t>
            </a:r>
            <a:r>
              <a:rPr lang="en-GB" sz="1400" dirty="0" smtClean="0"/>
              <a:t>              Non-</a:t>
            </a:r>
            <a:r>
              <a:rPr lang="en-GB" sz="1400" dirty="0" err="1" smtClean="0"/>
              <a:t>proceduralized</a:t>
            </a:r>
            <a:r>
              <a:rPr lang="en-GB" sz="1400" dirty="0" smtClean="0"/>
              <a:t> </a:t>
            </a:r>
            <a:r>
              <a:rPr lang="en-GB" sz="1400" dirty="0"/>
              <a:t>practices or ‘workarounds’; </a:t>
            </a:r>
          </a:p>
          <a:p>
            <a:pPr marL="355600" lvl="1" indent="-355600">
              <a:spcBef>
                <a:spcPts val="200"/>
              </a:spcBef>
              <a:spcAft>
                <a:spcPts val="200"/>
              </a:spcAft>
              <a:buFont typeface="Arial" panose="020B0604020202020204" pitchFamily="34" charset="0"/>
              <a:buChar char="•"/>
              <a:defRPr/>
            </a:pPr>
            <a:r>
              <a:rPr lang="en-GB" sz="1400" dirty="0"/>
              <a:t>Control room instruments out of service; </a:t>
            </a:r>
            <a:r>
              <a:rPr lang="en-GB" sz="1400" dirty="0" smtClean="0"/>
              <a:t>	Rework</a:t>
            </a:r>
            <a:r>
              <a:rPr lang="en-GB" sz="1400" dirty="0"/>
              <a:t>; </a:t>
            </a:r>
          </a:p>
          <a:p>
            <a:pPr marL="355600" lvl="1" indent="-355600">
              <a:spcBef>
                <a:spcPts val="200"/>
              </a:spcBef>
              <a:spcAft>
                <a:spcPts val="200"/>
              </a:spcAft>
              <a:buFont typeface="Arial" panose="020B0604020202020204" pitchFamily="34" charset="0"/>
              <a:buChar char="•"/>
              <a:defRPr/>
            </a:pPr>
            <a:r>
              <a:rPr lang="en-GB" sz="1400" dirty="0"/>
              <a:t>Percentage of spare parts which are available, or as expected, or on demand; </a:t>
            </a:r>
          </a:p>
          <a:p>
            <a:pPr marL="355600" lvl="1" indent="-355600">
              <a:spcBef>
                <a:spcPts val="200"/>
              </a:spcBef>
              <a:spcAft>
                <a:spcPts val="200"/>
              </a:spcAft>
              <a:buFont typeface="Arial" panose="020B0604020202020204" pitchFamily="34" charset="0"/>
              <a:buChar char="•"/>
              <a:defRPr/>
            </a:pPr>
            <a:r>
              <a:rPr lang="en-GB" sz="1400" dirty="0"/>
              <a:t>Average time for corrective maintenance actions;  </a:t>
            </a:r>
          </a:p>
          <a:p>
            <a:pPr marL="355600" lvl="1" indent="-355600">
              <a:spcBef>
                <a:spcPts val="200"/>
              </a:spcBef>
              <a:spcAft>
                <a:spcPts val="200"/>
              </a:spcAft>
              <a:buFont typeface="Arial" panose="020B0604020202020204" pitchFamily="34" charset="0"/>
              <a:buChar char="•"/>
              <a:defRPr/>
            </a:pPr>
            <a:r>
              <a:rPr lang="en-GB" sz="1400" dirty="0"/>
              <a:t>Frequency of human errors; </a:t>
            </a:r>
          </a:p>
          <a:p>
            <a:pPr marL="355600" lvl="1" indent="-355600">
              <a:spcBef>
                <a:spcPts val="200"/>
              </a:spcBef>
              <a:spcAft>
                <a:spcPts val="200"/>
              </a:spcAft>
              <a:buFont typeface="Arial" panose="020B0604020202020204" pitchFamily="34" charset="0"/>
              <a:buChar char="•"/>
              <a:defRPr/>
            </a:pPr>
            <a:r>
              <a:rPr lang="en-GB" sz="1400" dirty="0"/>
              <a:t>Completion of training to agreed time-scales; </a:t>
            </a:r>
          </a:p>
          <a:p>
            <a:pPr marL="355600" lvl="1" indent="-355600">
              <a:spcBef>
                <a:spcPts val="200"/>
              </a:spcBef>
              <a:spcAft>
                <a:spcPts val="200"/>
              </a:spcAft>
              <a:buFont typeface="Arial" panose="020B0604020202020204" pitchFamily="34" charset="0"/>
              <a:buChar char="•"/>
              <a:defRPr/>
            </a:pPr>
            <a:r>
              <a:rPr lang="en-GB" sz="1400" dirty="0"/>
              <a:t>Minor injuries and near misses </a:t>
            </a:r>
          </a:p>
          <a:p>
            <a:pPr marL="715600" lvl="2" indent="-355600">
              <a:defRPr/>
            </a:pPr>
            <a:r>
              <a:rPr lang="en-GB" sz="1000" dirty="0"/>
              <a:t>an increasing trend frequently represent precursors to more serious accidents.</a:t>
            </a:r>
          </a:p>
          <a:p>
            <a:pPr marL="355600" lvl="1" indent="-355600">
              <a:spcBef>
                <a:spcPts val="200"/>
              </a:spcBef>
              <a:spcAft>
                <a:spcPts val="200"/>
              </a:spcAft>
              <a:buFont typeface="Arial" panose="020B0604020202020204" pitchFamily="34" charset="0"/>
              <a:buChar char="•"/>
              <a:defRPr/>
            </a:pPr>
            <a:r>
              <a:rPr lang="en-GB" sz="1400" dirty="0"/>
              <a:t>Housekeeping concerns.</a:t>
            </a:r>
          </a:p>
          <a:p>
            <a:pPr marL="0" marR="0" indent="0" algn="l" defTabSz="914400" rtl="0" eaLnBrk="1" fontAlgn="auto" latinLnBrk="0" hangingPunct="1">
              <a:spcBef>
                <a:spcPts val="0"/>
              </a:spcBef>
              <a:spcAft>
                <a:spcPts val="0"/>
              </a:spcAft>
              <a:buClrTx/>
              <a:buSzTx/>
              <a:buFontTx/>
              <a:buNone/>
              <a:tabLst/>
              <a:defRPr/>
            </a:pPr>
            <a:endParaRPr lang="en-GB" sz="1000" kern="1200" dirty="0" smtClean="0">
              <a:solidFill>
                <a:schemeClr val="tx1"/>
              </a:solidFill>
              <a:effectLst/>
            </a:endParaRPr>
          </a:p>
          <a:p>
            <a:endParaRPr lang="en-GB" sz="1000" dirty="0"/>
          </a:p>
        </p:txBody>
      </p:sp>
      <p:sp>
        <p:nvSpPr>
          <p:cNvPr id="4" name="Slide Number Placeholder 3"/>
          <p:cNvSpPr>
            <a:spLocks noGrp="1"/>
          </p:cNvSpPr>
          <p:nvPr>
            <p:ph type="sldNum" sz="quarter" idx="10"/>
          </p:nvPr>
        </p:nvSpPr>
        <p:spPr/>
        <p:txBody>
          <a:bodyPr/>
          <a:lstStyle/>
          <a:p>
            <a:fld id="{A08AD240-CF06-47CD-99C3-8035E057ED30}" type="slidenum">
              <a:rPr lang="sl-SI" smtClean="0"/>
              <a:t>36</a:t>
            </a:fld>
            <a:endParaRPr lang="sl-SI" dirty="0"/>
          </a:p>
        </p:txBody>
      </p:sp>
    </p:spTree>
    <p:extLst>
      <p:ext uri="{BB962C8B-B14F-4D97-AF65-F5344CB8AC3E}">
        <p14:creationId xmlns:p14="http://schemas.microsoft.com/office/powerpoint/2010/main" val="14485586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sl-SI" sz="1200" kern="1200" dirty="0" smtClean="0">
                <a:solidFill>
                  <a:schemeClr val="tx1"/>
                </a:solidFill>
                <a:effectLst/>
                <a:latin typeface="+mn-lt"/>
                <a:ea typeface="+mn-ea"/>
                <a:cs typeface="+mn-cs"/>
              </a:rPr>
              <a:t>Regular maintenance and operations staff meetings are held concerning maintenance priorities and work scheduling. The system prioritizes work, therefore the most important work is done before more routine work items and the backlog of work is effectively managed. Scheduling and co-ordination of work avoids unnecessary removal of systems and equipment from service, and uses manpower efficiently.</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Work scheduling allocates parts, materials, resources and expertise at the appropriate time for completion of the preventive and corrective programmes. Post-maintenance testing requirements are clearly defined and acceptance criteria are adequately specified.</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Radiation dose accumulation is effectively monitored during performance of high-dose work, and appropriate dose controls are in place.</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work planning system provides management with an accurate status of outstanding maintenance work, planned maintenance and completed maintenance. Temporary repairs are minimized and replaced by permanent repairs when conditions permit. Temporary repairs are well identified and documented.</a:t>
            </a:r>
          </a:p>
        </p:txBody>
      </p:sp>
      <p:sp>
        <p:nvSpPr>
          <p:cNvPr id="4" name="Slide Number Placeholder 3"/>
          <p:cNvSpPr>
            <a:spLocks noGrp="1"/>
          </p:cNvSpPr>
          <p:nvPr>
            <p:ph type="sldNum" sz="quarter" idx="10"/>
          </p:nvPr>
        </p:nvSpPr>
        <p:spPr/>
        <p:txBody>
          <a:bodyPr/>
          <a:lstStyle/>
          <a:p>
            <a:fld id="{A08AD240-CF06-47CD-99C3-8035E057ED30}" type="slidenum">
              <a:rPr lang="sl-SI" smtClean="0"/>
              <a:t>37</a:t>
            </a:fld>
            <a:endParaRPr lang="sl-SI" dirty="0"/>
          </a:p>
        </p:txBody>
      </p:sp>
    </p:spTree>
    <p:extLst>
      <p:ext uri="{BB962C8B-B14F-4D97-AF65-F5344CB8AC3E}">
        <p14:creationId xmlns:p14="http://schemas.microsoft.com/office/powerpoint/2010/main" val="14485586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38</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39</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40</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41</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42</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43</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44</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45</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46</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47</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48</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49</a:t>
            </a:fld>
            <a:endParaRPr lang="en-GB"/>
          </a:p>
        </p:txBody>
      </p:sp>
    </p:spTree>
    <p:extLst>
      <p:ext uri="{BB962C8B-B14F-4D97-AF65-F5344CB8AC3E}">
        <p14:creationId xmlns:p14="http://schemas.microsoft.com/office/powerpoint/2010/main" val="225992508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50</a:t>
            </a:fld>
            <a:endParaRPr lang="en-GB"/>
          </a:p>
        </p:txBody>
      </p:sp>
    </p:spTree>
    <p:extLst>
      <p:ext uri="{BB962C8B-B14F-4D97-AF65-F5344CB8AC3E}">
        <p14:creationId xmlns:p14="http://schemas.microsoft.com/office/powerpoint/2010/main" val="31884264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51</a:t>
            </a:fld>
            <a:endParaRPr lang="en-GB"/>
          </a:p>
        </p:txBody>
      </p:sp>
    </p:spTree>
    <p:extLst>
      <p:ext uri="{BB962C8B-B14F-4D97-AF65-F5344CB8AC3E}">
        <p14:creationId xmlns:p14="http://schemas.microsoft.com/office/powerpoint/2010/main" val="30123817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52</a:t>
            </a:fld>
            <a:endParaRPr lang="en-GB"/>
          </a:p>
        </p:txBody>
      </p:sp>
    </p:spTree>
    <p:extLst>
      <p:ext uri="{BB962C8B-B14F-4D97-AF65-F5344CB8AC3E}">
        <p14:creationId xmlns:p14="http://schemas.microsoft.com/office/powerpoint/2010/main" val="157323301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53</a:t>
            </a:fld>
            <a:endParaRPr lang="en-GB"/>
          </a:p>
        </p:txBody>
      </p:sp>
    </p:spTree>
    <p:extLst>
      <p:ext uri="{BB962C8B-B14F-4D97-AF65-F5344CB8AC3E}">
        <p14:creationId xmlns:p14="http://schemas.microsoft.com/office/powerpoint/2010/main" val="10796124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t>54</a:t>
            </a:fld>
            <a:endParaRPr lang="en-GB"/>
          </a:p>
        </p:txBody>
      </p:sp>
    </p:spTree>
    <p:extLst>
      <p:ext uri="{BB962C8B-B14F-4D97-AF65-F5344CB8AC3E}">
        <p14:creationId xmlns:p14="http://schemas.microsoft.com/office/powerpoint/2010/main" val="24491692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dirty="0"/>
              <a:t>It is common experience that over long periods of time, there is a gradual change in the properties of materials. These changes can affect the capability of engineered components, systems, or structures to perform their required function. Not all changes are deleterious, but it is commonly observed that ageing processes normally involve a gradual reduction in performance capability. All materials in a nuclear power plant can suffer from ageing and can partially or totally lose their designed function. Ageing is not only of concern for active components (for which the probability of malfunction increases with time) but also for passive ones, since the safety margin is being reduced towards the lowest allowable level.</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55</a:t>
            </a:fld>
            <a:endParaRPr lang="sl-SI" dirty="0"/>
          </a:p>
        </p:txBody>
      </p:sp>
    </p:spTree>
    <p:extLst>
      <p:ext uri="{BB962C8B-B14F-4D97-AF65-F5344CB8AC3E}">
        <p14:creationId xmlns:p14="http://schemas.microsoft.com/office/powerpoint/2010/main" val="30679076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dirty="0"/>
              <a:t>It is common experience that over long periods of time, there is a gradual change in the properties of materials. These changes can affect the capability of engineered components, systems, or structures to perform their required function. Not all changes are deleterious, but it is commonly observed that ageing processes normally involve a gradual reduction in performance capability. All materials in a nuclear power plant can suffer from ageing and can partially or totally lose their designed function. Ageing is not only of concern for active components (for which the probability of malfunction increases with time) but also for passive ones, since the safety margin is being reduced towards the lowest allowable level.</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56</a:t>
            </a:fld>
            <a:endParaRPr lang="sl-SI" dirty="0"/>
          </a:p>
        </p:txBody>
      </p:sp>
    </p:spTree>
    <p:extLst>
      <p:ext uri="{BB962C8B-B14F-4D97-AF65-F5344CB8AC3E}">
        <p14:creationId xmlns:p14="http://schemas.microsoft.com/office/powerpoint/2010/main" val="30679076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dirty="0"/>
              <a:t>It is common experience that over long periods of time, there is a gradual change in the properties of materials. These changes can affect the capability of engineered components, systems, or structures to perform their required function. Not all changes are deleterious, but it is commonly observed that ageing processes normally involve a gradual reduction in performance capability. All materials in a nuclear power plant can suffer from ageing and can partially or totally lose their designed function. Ageing is not only of concern for active components (for which the probability of malfunction increases with time) but also for passive ones, since the safety margin is being reduced towards the lowest allowable level.</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57</a:t>
            </a:fld>
            <a:endParaRPr lang="sl-SI" dirty="0"/>
          </a:p>
        </p:txBody>
      </p:sp>
    </p:spTree>
    <p:extLst>
      <p:ext uri="{BB962C8B-B14F-4D97-AF65-F5344CB8AC3E}">
        <p14:creationId xmlns:p14="http://schemas.microsoft.com/office/powerpoint/2010/main" val="30679076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fr-FR" dirty="0"/>
              <a:t>Value </a:t>
            </a:r>
            <a:r>
              <a:rPr lang="fr-FR" dirty="0" err="1" smtClean="0"/>
              <a:t>Based</a:t>
            </a:r>
            <a:r>
              <a:rPr lang="fr-FR" dirty="0" smtClean="0"/>
              <a:t> Maintenance </a:t>
            </a:r>
            <a:r>
              <a:rPr lang="fr-FR" dirty="0"/>
              <a:t>(VBM), </a:t>
            </a:r>
            <a:r>
              <a:rPr lang="fr-FR" dirty="0" err="1"/>
              <a:t>evaluates</a:t>
            </a:r>
            <a:r>
              <a:rPr lang="fr-FR" dirty="0"/>
              <a:t> </a:t>
            </a:r>
            <a:r>
              <a:rPr lang="fr-FR" dirty="0" err="1"/>
              <a:t>specifi</a:t>
            </a:r>
            <a:r>
              <a:rPr lang="fr-FR" dirty="0"/>
              <a:t> </a:t>
            </a:r>
            <a:r>
              <a:rPr lang="fr-FR" dirty="0" smtClean="0"/>
              <a:t>c </a:t>
            </a:r>
            <a:r>
              <a:rPr lang="fr-FR" dirty="0" err="1" smtClean="0"/>
              <a:t>equipment</a:t>
            </a:r>
            <a:r>
              <a:rPr lang="fr-FR" dirty="0" smtClean="0"/>
              <a:t> </a:t>
            </a:r>
            <a:r>
              <a:rPr lang="fr-FR" dirty="0" err="1"/>
              <a:t>failure</a:t>
            </a:r>
            <a:r>
              <a:rPr lang="fr-FR" dirty="0"/>
              <a:t> modes, </a:t>
            </a:r>
            <a:r>
              <a:rPr lang="fr-FR" dirty="0" smtClean="0"/>
              <a:t>maintenance </a:t>
            </a:r>
            <a:r>
              <a:rPr lang="en-US" dirty="0" smtClean="0"/>
              <a:t>that </a:t>
            </a:r>
            <a:r>
              <a:rPr lang="en-US" dirty="0"/>
              <a:t>can be applied to address </a:t>
            </a:r>
            <a:r>
              <a:rPr lang="en-US" dirty="0" smtClean="0"/>
              <a:t>those failure </a:t>
            </a:r>
            <a:r>
              <a:rPr lang="en-US" dirty="0"/>
              <a:t>modes and risk in </a:t>
            </a:r>
            <a:r>
              <a:rPr lang="en-US" dirty="0" smtClean="0"/>
              <a:t>performing or </a:t>
            </a:r>
            <a:r>
              <a:rPr lang="en-US" dirty="0"/>
              <a:t>not performing the maintenance.</a:t>
            </a:r>
          </a:p>
          <a:p>
            <a:r>
              <a:rPr lang="en-US" dirty="0"/>
              <a:t>Maintenance effectiveness, in terms </a:t>
            </a:r>
            <a:r>
              <a:rPr lang="en-US" dirty="0" smtClean="0"/>
              <a:t>of cost </a:t>
            </a:r>
            <a:r>
              <a:rPr lang="en-US" dirty="0"/>
              <a:t>and expected equipment reliability,</a:t>
            </a:r>
          </a:p>
          <a:p>
            <a:r>
              <a:rPr lang="fr-FR" dirty="0" err="1"/>
              <a:t>is</a:t>
            </a:r>
            <a:r>
              <a:rPr lang="fr-FR" dirty="0"/>
              <a:t> </a:t>
            </a:r>
            <a:r>
              <a:rPr lang="fr-FR" dirty="0" err="1"/>
              <a:t>then</a:t>
            </a:r>
            <a:r>
              <a:rPr lang="fr-FR" dirty="0"/>
              <a:t> </a:t>
            </a:r>
            <a:r>
              <a:rPr lang="fr-FR" dirty="0" err="1"/>
              <a:t>measured</a:t>
            </a:r>
            <a:r>
              <a:rPr lang="fr-FR" dirty="0"/>
              <a:t> </a:t>
            </a:r>
            <a:r>
              <a:rPr lang="fr-FR" dirty="0" err="1" smtClean="0"/>
              <a:t>with</a:t>
            </a:r>
            <a:r>
              <a:rPr lang="fr-FR" dirty="0" smtClean="0"/>
              <a:t> an </a:t>
            </a:r>
            <a:r>
              <a:rPr lang="fr-FR" dirty="0" err="1"/>
              <a:t>expected</a:t>
            </a:r>
            <a:r>
              <a:rPr lang="fr-FR" dirty="0"/>
              <a:t> </a:t>
            </a:r>
            <a:r>
              <a:rPr lang="fr-FR" dirty="0" err="1" smtClean="0"/>
              <a:t>economic</a:t>
            </a:r>
            <a:r>
              <a:rPr lang="fr-FR" dirty="0" smtClean="0"/>
              <a:t> value</a:t>
            </a:r>
            <a:r>
              <a:rPr lang="fr-FR" dirty="0"/>
              <a:t>.</a:t>
            </a:r>
            <a:endParaRPr lang="fr-FR" dirty="0" smtClean="0"/>
          </a:p>
          <a:p>
            <a:r>
              <a:rPr lang="fr-FR" dirty="0" err="1" smtClean="0"/>
              <a:t>Implemented</a:t>
            </a:r>
            <a:r>
              <a:rPr lang="fr-FR" dirty="0" smtClean="0"/>
              <a:t> in </a:t>
            </a:r>
            <a:r>
              <a:rPr lang="fr-FR" dirty="0" err="1" smtClean="0"/>
              <a:t>Palo</a:t>
            </a:r>
            <a:r>
              <a:rPr lang="fr-FR" dirty="0" smtClean="0"/>
              <a:t> Verde</a:t>
            </a:r>
          </a:p>
          <a:p>
            <a:r>
              <a:rPr lang="fr-FR" dirty="0" smtClean="0"/>
              <a:t>Dose </a:t>
            </a:r>
            <a:r>
              <a:rPr lang="fr-FR" dirty="0" err="1" smtClean="0"/>
              <a:t>reduced</a:t>
            </a:r>
            <a:r>
              <a:rPr lang="fr-FR" dirty="0" smtClean="0"/>
              <a:t> by 57%</a:t>
            </a:r>
          </a:p>
          <a:p>
            <a:r>
              <a:rPr lang="fr-FR" dirty="0" err="1" smtClean="0"/>
              <a:t>Cost</a:t>
            </a:r>
            <a:r>
              <a:rPr lang="fr-FR" dirty="0" smtClean="0"/>
              <a:t> </a:t>
            </a:r>
            <a:r>
              <a:rPr lang="fr-FR" dirty="0" err="1" smtClean="0"/>
              <a:t>saving</a:t>
            </a:r>
            <a:r>
              <a:rPr lang="fr-FR" dirty="0" smtClean="0"/>
              <a:t> 10 M$ / </a:t>
            </a:r>
            <a:r>
              <a:rPr lang="fr-FR" dirty="0" err="1" smtClean="0"/>
              <a:t>year</a:t>
            </a:r>
            <a:endParaRPr lang="fr-FR" dirty="0" smtClean="0"/>
          </a:p>
          <a:p>
            <a:endParaRPr lang="fr-FR" dirty="0" smtClean="0"/>
          </a:p>
          <a:p>
            <a:r>
              <a:rPr lang="fr-FR" dirty="0" smtClean="0"/>
              <a:t>EPRI </a:t>
            </a:r>
            <a:r>
              <a:rPr lang="fr-FR" dirty="0" err="1"/>
              <a:t>is</a:t>
            </a:r>
            <a:r>
              <a:rPr lang="fr-FR" dirty="0"/>
              <a:t> </a:t>
            </a:r>
            <a:r>
              <a:rPr lang="fr-FR" dirty="0" err="1" smtClean="0"/>
              <a:t>currently</a:t>
            </a:r>
            <a:r>
              <a:rPr lang="fr-FR" dirty="0" smtClean="0"/>
              <a:t> </a:t>
            </a:r>
            <a:r>
              <a:rPr lang="en-US" dirty="0" smtClean="0"/>
              <a:t>developing </a:t>
            </a:r>
            <a:r>
              <a:rPr lang="en-US" dirty="0"/>
              <a:t>the infrastructure to </a:t>
            </a:r>
            <a:r>
              <a:rPr lang="en-US" dirty="0" err="1" smtClean="0"/>
              <a:t>autocollect</a:t>
            </a:r>
            <a:r>
              <a:rPr lang="en-US" dirty="0" smtClean="0"/>
              <a:t> data </a:t>
            </a:r>
            <a:r>
              <a:rPr lang="en-US" dirty="0"/>
              <a:t>from the U.S. nuclear </a:t>
            </a:r>
            <a:r>
              <a:rPr lang="en-US" dirty="0" smtClean="0"/>
              <a:t>plants </a:t>
            </a:r>
            <a:r>
              <a:rPr lang="en-US" dirty="0"/>
              <a:t> </a:t>
            </a:r>
            <a:r>
              <a:rPr lang="en-US" dirty="0" smtClean="0"/>
              <a:t>and </a:t>
            </a:r>
            <a:r>
              <a:rPr lang="en-US" dirty="0"/>
              <a:t>provide a </a:t>
            </a:r>
            <a:r>
              <a:rPr lang="en-US" dirty="0" smtClean="0"/>
              <a:t>platform  where </a:t>
            </a:r>
            <a:r>
              <a:rPr lang="en-US" dirty="0"/>
              <a:t>the U.S. nuclear </a:t>
            </a:r>
            <a:r>
              <a:rPr lang="en-US" dirty="0" err="1"/>
              <a:t>fl</a:t>
            </a:r>
            <a:r>
              <a:rPr lang="en-US" dirty="0"/>
              <a:t> </a:t>
            </a:r>
            <a:r>
              <a:rPr lang="en-US" dirty="0" err="1"/>
              <a:t>eet</a:t>
            </a:r>
            <a:r>
              <a:rPr lang="en-US" dirty="0"/>
              <a:t> can share</a:t>
            </a:r>
          </a:p>
          <a:p>
            <a:r>
              <a:rPr lang="en-US" dirty="0"/>
              <a:t>data in an effort to continuously </a:t>
            </a:r>
            <a:r>
              <a:rPr lang="en-US" dirty="0" smtClean="0"/>
              <a:t>improve  </a:t>
            </a:r>
            <a:r>
              <a:rPr lang="fr-FR" dirty="0" err="1" smtClean="0"/>
              <a:t>together</a:t>
            </a:r>
            <a:r>
              <a:rPr lang="fr-FR" dirty="0" smtClean="0"/>
              <a:t>.</a:t>
            </a:r>
          </a:p>
          <a:p>
            <a:endParaRPr lang="fr-FR" dirty="0"/>
          </a:p>
          <a:p>
            <a:r>
              <a:rPr lang="en-US" dirty="0"/>
              <a:t>The data collected will </a:t>
            </a:r>
            <a:r>
              <a:rPr lang="en-US" dirty="0" smtClean="0"/>
              <a:t>capture  </a:t>
            </a:r>
            <a:r>
              <a:rPr lang="fr-FR" dirty="0" err="1" smtClean="0"/>
              <a:t>mistuned</a:t>
            </a:r>
            <a:r>
              <a:rPr lang="fr-FR" dirty="0" smtClean="0"/>
              <a:t> </a:t>
            </a:r>
            <a:r>
              <a:rPr lang="fr-FR" dirty="0" err="1"/>
              <a:t>strategies</a:t>
            </a:r>
            <a:r>
              <a:rPr lang="fr-FR" dirty="0"/>
              <a:t>, </a:t>
            </a:r>
            <a:r>
              <a:rPr lang="fr-FR" dirty="0" err="1"/>
              <a:t>cost</a:t>
            </a:r>
            <a:r>
              <a:rPr lang="fr-FR" dirty="0"/>
              <a:t> </a:t>
            </a:r>
            <a:r>
              <a:rPr lang="fr-FR" dirty="0" err="1" smtClean="0"/>
              <a:t>deviations</a:t>
            </a:r>
            <a:r>
              <a:rPr lang="fr-FR" dirty="0" smtClean="0"/>
              <a:t>  </a:t>
            </a:r>
            <a:r>
              <a:rPr lang="en-US" dirty="0" smtClean="0"/>
              <a:t>and </a:t>
            </a:r>
            <a:r>
              <a:rPr lang="en-US" dirty="0"/>
              <a:t>work histories across the industry.</a:t>
            </a:r>
          </a:p>
          <a:p>
            <a:r>
              <a:rPr lang="en-US" dirty="0" smtClean="0"/>
              <a:t>The tool provides </a:t>
            </a:r>
            <a:r>
              <a:rPr lang="en-US" dirty="0"/>
              <a:t>work history mapping</a:t>
            </a:r>
            <a:r>
              <a:rPr lang="en-US" dirty="0" smtClean="0"/>
              <a:t>,  which </a:t>
            </a:r>
            <a:r>
              <a:rPr lang="en-US" dirty="0"/>
              <a:t>helps </a:t>
            </a:r>
            <a:r>
              <a:rPr lang="en-US" dirty="0" err="1"/>
              <a:t>defi</a:t>
            </a:r>
            <a:r>
              <a:rPr lang="en-US" dirty="0"/>
              <a:t> ne equipment wear-out</a:t>
            </a:r>
          </a:p>
          <a:p>
            <a:r>
              <a:rPr lang="en-US" dirty="0"/>
              <a:t>times and improve mathematical </a:t>
            </a:r>
            <a:r>
              <a:rPr lang="en-US" dirty="0" smtClean="0"/>
              <a:t>models  </a:t>
            </a:r>
            <a:r>
              <a:rPr lang="fr-FR" dirty="0" smtClean="0"/>
              <a:t>in </a:t>
            </a:r>
            <a:r>
              <a:rPr lang="fr-FR" dirty="0" err="1" smtClean="0"/>
              <a:t>preventive</a:t>
            </a:r>
            <a:r>
              <a:rPr lang="fr-FR" dirty="0" smtClean="0"/>
              <a:t> </a:t>
            </a:r>
            <a:r>
              <a:rPr lang="fr-FR" dirty="0"/>
              <a:t>maintenance.</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58</a:t>
            </a:fld>
            <a:endParaRPr lang="sl-SI" dirty="0"/>
          </a:p>
        </p:txBody>
      </p:sp>
    </p:spTree>
    <p:extLst>
      <p:ext uri="{BB962C8B-B14F-4D97-AF65-F5344CB8AC3E}">
        <p14:creationId xmlns:p14="http://schemas.microsoft.com/office/powerpoint/2010/main" val="306790768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59</a:t>
            </a:fld>
            <a:endParaRPr lang="en-GB"/>
          </a:p>
        </p:txBody>
      </p:sp>
    </p:spTree>
    <p:extLst>
      <p:ext uri="{BB962C8B-B14F-4D97-AF65-F5344CB8AC3E}">
        <p14:creationId xmlns:p14="http://schemas.microsoft.com/office/powerpoint/2010/main" val="318842644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dirty="0"/>
              <a:t> </a:t>
            </a:r>
            <a:r>
              <a:rPr lang="en-GB" dirty="0" smtClean="0"/>
              <a:t>Since </a:t>
            </a:r>
            <a:r>
              <a:rPr lang="en-GB" dirty="0"/>
              <a:t>the first generation of commercial nuclear power plants started operating in the 1950s, there have been substantial developments in safety standards and practices, and in technology, resulting in new scientific and technical knowledge, better analytical methods and lessons learned from operating experience. </a:t>
            </a:r>
            <a:endParaRPr lang="en-GB" dirty="0" smtClean="0"/>
          </a:p>
          <a:p>
            <a:endParaRPr lang="en-GB" dirty="0"/>
          </a:p>
          <a:p>
            <a:r>
              <a:rPr lang="en-GB" dirty="0" smtClean="0"/>
              <a:t>At </a:t>
            </a:r>
            <a:r>
              <a:rPr lang="en-GB" dirty="0"/>
              <a:t>the same time, for assessing the degree of plant conformity to those standards and practices, periodic safety reviews (PSR) are increasingly valuable.</a:t>
            </a:r>
          </a:p>
          <a:p>
            <a:r>
              <a:rPr lang="en-GB" dirty="0"/>
              <a:t> </a:t>
            </a:r>
          </a:p>
          <a:p>
            <a:r>
              <a:rPr lang="en-GB" dirty="0"/>
              <a:t>Operational nuclear power plants in many states are subject to both routine and special safety reviews. It is a challenge to organize safety reviews that take into account improvements in safety standards and operating practices, modifications at the plant, the cumulative effects of plant ageing, feedback from operating experience, and possible developments in science and technology. </a:t>
            </a:r>
          </a:p>
          <a:p>
            <a:r>
              <a:rPr lang="en-GB" dirty="0"/>
              <a:t> </a:t>
            </a:r>
          </a:p>
          <a:p>
            <a:r>
              <a:rPr lang="en-GB" dirty="0"/>
              <a:t>In many Member States worldwide, the PSR has been introduced as part of the regulatory system, and frequently runs on a 10-year cycle.</a:t>
            </a:r>
          </a:p>
          <a:p>
            <a:r>
              <a:rPr lang="en-GB" dirty="0"/>
              <a:t> </a:t>
            </a:r>
          </a:p>
          <a:p>
            <a:r>
              <a:rPr lang="en-GB" dirty="0"/>
              <a:t>While every country through its regulatory body is free to choose its own safety review methodology, the minimum standards in the EU have to comply with the recommendations of the IAEA which are set out in the IAEA Specific Safety Guide SSG-25 Periodic Safety Review for Nuclear Power Plants.</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60</a:t>
            </a:fld>
            <a:endParaRPr lang="sl-SI" dirty="0"/>
          </a:p>
        </p:txBody>
      </p:sp>
    </p:spTree>
    <p:extLst>
      <p:ext uri="{BB962C8B-B14F-4D97-AF65-F5344CB8AC3E}">
        <p14:creationId xmlns:p14="http://schemas.microsoft.com/office/powerpoint/2010/main" val="140174781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dirty="0"/>
              <a:t> </a:t>
            </a:r>
            <a:r>
              <a:rPr lang="en-GB" dirty="0" smtClean="0"/>
              <a:t>Since </a:t>
            </a:r>
            <a:r>
              <a:rPr lang="en-GB" dirty="0"/>
              <a:t>the first generation of commercial nuclear power plants started operating in the 1950s, there have been substantial developments in safety standards and practices, and in technology, resulting in new scientific and technical knowledge, better analytical methods and lessons learned from operating experience. </a:t>
            </a:r>
            <a:endParaRPr lang="en-GB" dirty="0" smtClean="0"/>
          </a:p>
          <a:p>
            <a:endParaRPr lang="en-GB" dirty="0"/>
          </a:p>
          <a:p>
            <a:r>
              <a:rPr lang="en-GB" dirty="0" smtClean="0"/>
              <a:t>At </a:t>
            </a:r>
            <a:r>
              <a:rPr lang="en-GB" dirty="0"/>
              <a:t>the same time, for assessing the degree of plant conformity to those standards and practices, periodic safety reviews (PSR) are increasingly valuable.</a:t>
            </a:r>
          </a:p>
          <a:p>
            <a:r>
              <a:rPr lang="en-GB" dirty="0"/>
              <a:t> </a:t>
            </a:r>
          </a:p>
          <a:p>
            <a:r>
              <a:rPr lang="en-GB" dirty="0"/>
              <a:t>Operational nuclear power plants in many states are subject to both routine and special safety reviews. It is a challenge to organize safety reviews that take into account improvements in safety standards and operating practices, modifications at the plant, the cumulative effects of plant ageing, feedback from operating experience, and possible developments in science and technology. </a:t>
            </a:r>
          </a:p>
          <a:p>
            <a:r>
              <a:rPr lang="en-GB" dirty="0"/>
              <a:t> </a:t>
            </a:r>
          </a:p>
          <a:p>
            <a:r>
              <a:rPr lang="en-GB" dirty="0"/>
              <a:t>In many Member States worldwide, the PSR has been introduced as part of the regulatory system, and frequently runs on a 10-year cycle.</a:t>
            </a:r>
          </a:p>
          <a:p>
            <a:r>
              <a:rPr lang="en-GB" dirty="0"/>
              <a:t> </a:t>
            </a:r>
          </a:p>
          <a:p>
            <a:r>
              <a:rPr lang="en-GB" dirty="0"/>
              <a:t>While every country through its regulatory body is free to choose its own safety review methodology, the minimum standards in the EU have to comply with the recommendations of the IAEA which are set out in the IAEA Specific Safety Guide SSG-25 Periodic Safety Review for Nuclear Power Plants.</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61</a:t>
            </a:fld>
            <a:endParaRPr lang="sl-SI" dirty="0"/>
          </a:p>
        </p:txBody>
      </p:sp>
    </p:spTree>
    <p:extLst>
      <p:ext uri="{BB962C8B-B14F-4D97-AF65-F5344CB8AC3E}">
        <p14:creationId xmlns:p14="http://schemas.microsoft.com/office/powerpoint/2010/main" val="140174781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dirty="0"/>
              <a:t> </a:t>
            </a:r>
            <a:r>
              <a:rPr lang="en-GB" dirty="0" smtClean="0"/>
              <a:t>Since </a:t>
            </a:r>
            <a:r>
              <a:rPr lang="en-GB" dirty="0"/>
              <a:t>the first generation of commercial nuclear power plants started operating in the 1950s, there have been substantial developments in safety standards and practices, and in technology, resulting in new scientific and technical knowledge, better analytical methods and lessons learned from operating experience. </a:t>
            </a:r>
            <a:endParaRPr lang="en-GB" dirty="0" smtClean="0"/>
          </a:p>
          <a:p>
            <a:endParaRPr lang="en-GB" dirty="0"/>
          </a:p>
          <a:p>
            <a:r>
              <a:rPr lang="en-GB" dirty="0" smtClean="0"/>
              <a:t>At </a:t>
            </a:r>
            <a:r>
              <a:rPr lang="en-GB" dirty="0"/>
              <a:t>the same time, for assessing the degree of plant conformity to those standards and practices, periodic safety reviews (PSR) are increasingly valuable.</a:t>
            </a:r>
          </a:p>
          <a:p>
            <a:r>
              <a:rPr lang="en-GB" dirty="0"/>
              <a:t> </a:t>
            </a:r>
          </a:p>
          <a:p>
            <a:r>
              <a:rPr lang="en-GB" dirty="0"/>
              <a:t>Operational nuclear power plants in many states are subject to both routine and special safety reviews. It is a challenge to organize safety reviews that take into account improvements in safety standards and operating practices, modifications at the plant, the cumulative effects of plant ageing, feedback from operating experience, and possible developments in science and technology. </a:t>
            </a:r>
          </a:p>
          <a:p>
            <a:r>
              <a:rPr lang="en-GB" dirty="0"/>
              <a:t> </a:t>
            </a:r>
          </a:p>
          <a:p>
            <a:r>
              <a:rPr lang="en-GB" dirty="0"/>
              <a:t>In many Member States worldwide, the PSR has been introduced as part of the regulatory system, and frequently runs on a 10-year cycle.</a:t>
            </a:r>
          </a:p>
          <a:p>
            <a:r>
              <a:rPr lang="en-GB" dirty="0"/>
              <a:t> </a:t>
            </a:r>
          </a:p>
          <a:p>
            <a:r>
              <a:rPr lang="en-GB" dirty="0"/>
              <a:t>While every country through its regulatory body is free to choose its own safety review methodology, the minimum standards in the EU have to comply with the recommendations of the IAEA which are set out in the IAEA Specific Safety Guide SSG-25 Periodic Safety Review for Nuclear Power Plants.</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62</a:t>
            </a:fld>
            <a:endParaRPr lang="sl-SI" dirty="0"/>
          </a:p>
        </p:txBody>
      </p:sp>
    </p:spTree>
    <p:extLst>
      <p:ext uri="{BB962C8B-B14F-4D97-AF65-F5344CB8AC3E}">
        <p14:creationId xmlns:p14="http://schemas.microsoft.com/office/powerpoint/2010/main" val="140174781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744538"/>
            <a:ext cx="5375275" cy="3722687"/>
          </a:xfrm>
        </p:spPr>
      </p:sp>
      <p:sp>
        <p:nvSpPr>
          <p:cNvPr id="3" name="Notes Placeholder 2"/>
          <p:cNvSpPr>
            <a:spLocks noGrp="1"/>
          </p:cNvSpPr>
          <p:nvPr>
            <p:ph type="body" idx="1"/>
          </p:nvPr>
        </p:nvSpPr>
        <p:spPr/>
        <p:txBody>
          <a:bodyPr/>
          <a:lstStyle/>
          <a:p>
            <a:r>
              <a:rPr lang="en-GB" dirty="0"/>
              <a:t> </a:t>
            </a:r>
            <a:r>
              <a:rPr lang="en-GB" dirty="0" smtClean="0"/>
              <a:t>Since </a:t>
            </a:r>
            <a:r>
              <a:rPr lang="en-GB" dirty="0"/>
              <a:t>the first generation of commercial nuclear power plants started operating in the 1950s, there have been substantial developments in safety standards and practices, and in technology, resulting in new scientific and technical knowledge, better analytical methods and lessons learned from operating experience. </a:t>
            </a:r>
            <a:endParaRPr lang="en-GB" dirty="0" smtClean="0"/>
          </a:p>
          <a:p>
            <a:endParaRPr lang="en-GB" dirty="0"/>
          </a:p>
          <a:p>
            <a:r>
              <a:rPr lang="en-GB" dirty="0" smtClean="0"/>
              <a:t>At </a:t>
            </a:r>
            <a:r>
              <a:rPr lang="en-GB" dirty="0"/>
              <a:t>the same time, for assessing the degree of plant conformity to those standards and practices, periodic safety reviews (PSR) are increasingly valuable.</a:t>
            </a:r>
          </a:p>
          <a:p>
            <a:r>
              <a:rPr lang="en-GB" dirty="0"/>
              <a:t> </a:t>
            </a:r>
          </a:p>
          <a:p>
            <a:r>
              <a:rPr lang="en-GB" dirty="0"/>
              <a:t>Operational nuclear power plants in many states are subject to both routine and special safety reviews. It is a challenge to organize safety reviews that take into account improvements in safety standards and operating practices, modifications at the plant, the cumulative effects of plant ageing, feedback from operating experience, and possible developments in science and technology. </a:t>
            </a:r>
          </a:p>
          <a:p>
            <a:r>
              <a:rPr lang="en-GB" dirty="0"/>
              <a:t> </a:t>
            </a:r>
          </a:p>
          <a:p>
            <a:r>
              <a:rPr lang="en-GB" dirty="0"/>
              <a:t>In many Member States worldwide, the PSR has been introduced as part of the regulatory system, and frequently runs on a 10-year cycle.</a:t>
            </a:r>
          </a:p>
          <a:p>
            <a:r>
              <a:rPr lang="en-GB" dirty="0"/>
              <a:t> </a:t>
            </a:r>
          </a:p>
          <a:p>
            <a:r>
              <a:rPr lang="en-GB" dirty="0"/>
              <a:t>While every country through its regulatory body is free to choose its own safety review methodology, the minimum standards in the EU have to comply with the recommendations of the IAEA which are set out in the IAEA Specific Safety Guide SSG-25 Periodic Safety Review for Nuclear Power Plants.</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63</a:t>
            </a:fld>
            <a:endParaRPr lang="sl-SI" dirty="0"/>
          </a:p>
        </p:txBody>
      </p:sp>
    </p:spTree>
    <p:extLst>
      <p:ext uri="{BB962C8B-B14F-4D97-AF65-F5344CB8AC3E}">
        <p14:creationId xmlns:p14="http://schemas.microsoft.com/office/powerpoint/2010/main" val="140174781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400" b="1" dirty="0"/>
              <a:t>Lack of Risk Assessment</a:t>
            </a:r>
            <a:endParaRPr lang="en-GB" sz="1400" dirty="0"/>
          </a:p>
          <a:p>
            <a:pPr lvl="1">
              <a:buFont typeface="Wingdings" panose="05000000000000000000" pitchFamily="2" charset="2"/>
              <a:buChar char="Ø"/>
            </a:pPr>
            <a:r>
              <a:rPr lang="en-GB" sz="1400" dirty="0" smtClean="0"/>
              <a:t>The </a:t>
            </a:r>
            <a:r>
              <a:rPr lang="en-GB" sz="1400" dirty="0"/>
              <a:t>test was conceived as low risk</a:t>
            </a:r>
          </a:p>
          <a:p>
            <a:pPr lvl="1">
              <a:buFont typeface="Wingdings" panose="05000000000000000000" pitchFamily="2" charset="2"/>
              <a:buChar char="Ø"/>
            </a:pPr>
            <a:r>
              <a:rPr lang="en-GB" sz="1400" dirty="0"/>
              <a:t>No pre-job briefing and contingency plan</a:t>
            </a:r>
          </a:p>
          <a:p>
            <a:pPr lvl="1">
              <a:buFont typeface="Wingdings" panose="05000000000000000000" pitchFamily="2" charset="2"/>
              <a:buChar char="Ø"/>
            </a:pPr>
            <a:r>
              <a:rPr lang="en-GB" sz="1400" dirty="0"/>
              <a:t>Deviating from procedure</a:t>
            </a:r>
          </a:p>
          <a:p>
            <a:pPr lvl="1">
              <a:buFont typeface="Wingdings" panose="05000000000000000000" pitchFamily="2" charset="2"/>
              <a:buChar char="Ø"/>
            </a:pPr>
            <a:r>
              <a:rPr lang="en-GB" sz="1400" dirty="0"/>
              <a:t>Performing voltage measurement in wrong location</a:t>
            </a:r>
          </a:p>
          <a:p>
            <a:pPr lvl="1">
              <a:buFont typeface="Wingdings" panose="05000000000000000000" pitchFamily="2" charset="2"/>
              <a:buChar char="Ø"/>
            </a:pPr>
            <a:r>
              <a:rPr lang="en-GB" sz="1400" dirty="0"/>
              <a:t>Posted warning sign on local panel not </a:t>
            </a:r>
            <a:r>
              <a:rPr lang="en-GB" sz="1400" dirty="0" smtClean="0"/>
              <a:t>noticed</a:t>
            </a:r>
          </a:p>
          <a:p>
            <a:pPr lvl="1">
              <a:buFont typeface="Wingdings" panose="05000000000000000000" pitchFamily="2" charset="2"/>
              <a:buChar char="Ø"/>
            </a:pPr>
            <a:endParaRPr lang="en-GB" sz="1400" dirty="0" smtClean="0"/>
          </a:p>
          <a:p>
            <a:r>
              <a:rPr lang="en-US" sz="1400" b="1" dirty="0"/>
              <a:t>Distracting Environment</a:t>
            </a:r>
            <a:endParaRPr lang="en-GB" sz="1400" dirty="0"/>
          </a:p>
          <a:p>
            <a:pPr lvl="1">
              <a:buFont typeface="Wingdings" panose="05000000000000000000" pitchFamily="2" charset="2"/>
              <a:buChar char="Ø"/>
            </a:pPr>
            <a:r>
              <a:rPr lang="en-GB" sz="1400" dirty="0" smtClean="0"/>
              <a:t>Four </a:t>
            </a:r>
            <a:r>
              <a:rPr lang="en-GB" sz="1400" dirty="0"/>
              <a:t>people (two extra attendees)</a:t>
            </a:r>
          </a:p>
          <a:p>
            <a:pPr lvl="1">
              <a:buFont typeface="Wingdings" panose="05000000000000000000" pitchFamily="2" charset="2"/>
              <a:buChar char="Ø"/>
            </a:pPr>
            <a:r>
              <a:rPr lang="en-GB" sz="1400" dirty="0"/>
              <a:t>Shadow training conducted as part of the testing </a:t>
            </a:r>
          </a:p>
          <a:p>
            <a:pPr lvl="1">
              <a:buFont typeface="Wingdings" panose="05000000000000000000" pitchFamily="2" charset="2"/>
              <a:buChar char="Ø"/>
            </a:pPr>
            <a:r>
              <a:rPr lang="en-GB" sz="1400" dirty="0"/>
              <a:t>Unclear roles and responsibilities of lead technician, workers and trainees</a:t>
            </a:r>
          </a:p>
          <a:p>
            <a:r>
              <a:rPr lang="en-US" sz="1800" b="1" dirty="0"/>
              <a:t>Human Error Prevention Tools </a:t>
            </a:r>
            <a:r>
              <a:rPr lang="en-US" sz="1800" b="1" dirty="0">
                <a:solidFill>
                  <a:srgbClr val="FF0000"/>
                </a:solidFill>
              </a:rPr>
              <a:t>NOT</a:t>
            </a:r>
            <a:r>
              <a:rPr lang="en-US" sz="1800" b="1" dirty="0"/>
              <a:t> Used</a:t>
            </a:r>
          </a:p>
          <a:p>
            <a:pPr lvl="1">
              <a:buFont typeface="Wingdings" panose="05000000000000000000" pitchFamily="2" charset="2"/>
              <a:buChar char="Ø"/>
            </a:pPr>
            <a:r>
              <a:rPr lang="en-GB" sz="1600" dirty="0" smtClean="0"/>
              <a:t>No </a:t>
            </a:r>
            <a:r>
              <a:rPr lang="en-GB" sz="1600" dirty="0"/>
              <a:t>pre-job brief</a:t>
            </a:r>
          </a:p>
          <a:p>
            <a:pPr lvl="1">
              <a:buFont typeface="Wingdings" panose="05000000000000000000" pitchFamily="2" charset="2"/>
              <a:buChar char="Ø"/>
            </a:pPr>
            <a:r>
              <a:rPr lang="en-GB" sz="1600" dirty="0"/>
              <a:t>Procedure adherence</a:t>
            </a:r>
          </a:p>
          <a:p>
            <a:pPr lvl="1">
              <a:buFont typeface="Wingdings" panose="05000000000000000000" pitchFamily="2" charset="2"/>
              <a:buChar char="Ø"/>
            </a:pPr>
            <a:r>
              <a:rPr lang="en-GB" sz="1600" dirty="0"/>
              <a:t>Three-way communication </a:t>
            </a:r>
          </a:p>
          <a:p>
            <a:pPr lvl="1">
              <a:buFont typeface="Wingdings" panose="05000000000000000000" pitchFamily="2" charset="2"/>
              <a:buChar char="Ø"/>
            </a:pPr>
            <a:r>
              <a:rPr lang="en-GB" sz="1600" dirty="0"/>
              <a:t>Peer verification</a:t>
            </a:r>
          </a:p>
          <a:p>
            <a:pPr lvl="1">
              <a:buFont typeface="Wingdings" panose="05000000000000000000" pitchFamily="2" charset="2"/>
              <a:buChar char="Ø"/>
            </a:pPr>
            <a:r>
              <a:rPr lang="en-GB" sz="1600" dirty="0"/>
              <a:t>Self-checking </a:t>
            </a:r>
          </a:p>
          <a:p>
            <a:pPr lvl="1">
              <a:buFont typeface="Wingdings" panose="05000000000000000000" pitchFamily="2" charset="2"/>
              <a:buChar char="Ø"/>
            </a:pPr>
            <a:r>
              <a:rPr lang="en-GB" sz="1600" dirty="0"/>
              <a:t>Timeout when </a:t>
            </a:r>
            <a:r>
              <a:rPr lang="en-GB" sz="1600" dirty="0" smtClean="0"/>
              <a:t>unsure</a:t>
            </a:r>
            <a:endParaRPr lang="fr-FR" sz="1000" dirty="0"/>
          </a:p>
        </p:txBody>
      </p:sp>
      <p:sp>
        <p:nvSpPr>
          <p:cNvPr id="4" name="Espace réservé du numéro de diapositive 3"/>
          <p:cNvSpPr>
            <a:spLocks noGrp="1"/>
          </p:cNvSpPr>
          <p:nvPr>
            <p:ph type="sldNum" sz="quarter" idx="10"/>
          </p:nvPr>
        </p:nvSpPr>
        <p:spPr/>
        <p:txBody>
          <a:bodyPr/>
          <a:lstStyle/>
          <a:p>
            <a:fld id="{5750A1E1-C8D9-4447-9192-37BA973CD27A}" type="slidenum">
              <a:rPr lang="en-GB" smtClean="0"/>
              <a:t>64</a:t>
            </a:fld>
            <a:endParaRPr lang="en-GB"/>
          </a:p>
        </p:txBody>
      </p:sp>
    </p:spTree>
    <p:extLst>
      <p:ext uri="{BB962C8B-B14F-4D97-AF65-F5344CB8AC3E}">
        <p14:creationId xmlns:p14="http://schemas.microsoft.com/office/powerpoint/2010/main" val="31382848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50488" y="1772816"/>
            <a:ext cx="9283032" cy="1080120"/>
          </a:xfrm>
        </p:spPr>
        <p:txBody>
          <a:bodyPr/>
          <a:lstStyle>
            <a:lvl1pPr algn="l">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50488" y="3573016"/>
            <a:ext cx="9283032" cy="1608584"/>
          </a:xfrm>
        </p:spPr>
        <p:txBody>
          <a:bodyPr>
            <a:normAutofit/>
          </a:bodyPr>
          <a:lstStyle>
            <a:lvl1pPr marL="0" indent="0" algn="l">
              <a:buNone/>
              <a:defRPr sz="2800" b="1">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000" y="180000"/>
            <a:ext cx="2717862" cy="805950"/>
          </a:xfrm>
          <a:prstGeom prst="rect">
            <a:avLst/>
          </a:prstGeom>
        </p:spPr>
      </p:pic>
      <p:sp>
        <p:nvSpPr>
          <p:cNvPr id="4" name="TextBox 3"/>
          <p:cNvSpPr txBox="1">
            <a:spLocks noChangeAspect="1"/>
          </p:cNvSpPr>
          <p:nvPr userDrawn="1"/>
        </p:nvSpPr>
        <p:spPr>
          <a:xfrm>
            <a:off x="4320000" y="360001"/>
            <a:ext cx="5220000" cy="969496"/>
          </a:xfrm>
          <a:prstGeom prst="rect">
            <a:avLst/>
          </a:prstGeom>
          <a:noFill/>
        </p:spPr>
        <p:txBody>
          <a:bodyPr wrap="square" lIns="0" tIns="0" rIns="0" bIns="0" rtlCol="0">
            <a:spAutoFit/>
          </a:bodyPr>
          <a:lstStyle/>
          <a:p>
            <a:pPr marL="0" algn="ctr" defTabSz="914400" rtl="0" eaLnBrk="1" latinLnBrk="0" hangingPunct="1">
              <a:spcBef>
                <a:spcPts val="600"/>
              </a:spcBef>
              <a:spcAft>
                <a:spcPts val="600"/>
              </a:spcAft>
            </a:pPr>
            <a:r>
              <a:rPr lang="en-US" sz="1600" b="1" kern="1200" dirty="0" smtClean="0">
                <a:solidFill>
                  <a:schemeClr val="bg1"/>
                </a:solidFill>
                <a:latin typeface="Calibri" panose="020F0502020204030204" pitchFamily="34" charset="0"/>
                <a:ea typeface="+mn-ea"/>
                <a:cs typeface="+mn-cs"/>
              </a:rPr>
              <a:t>Basic</a:t>
            </a:r>
            <a:r>
              <a:rPr lang="en-US" sz="1600" b="1" kern="1200" baseline="0" dirty="0" smtClean="0">
                <a:solidFill>
                  <a:schemeClr val="bg1"/>
                </a:solidFill>
                <a:latin typeface="Calibri" panose="020F0502020204030204" pitchFamily="34" charset="0"/>
                <a:ea typeface="+mn-ea"/>
                <a:cs typeface="+mn-cs"/>
              </a:rPr>
              <a:t> Professional Training Course on Nuclear Safety – Week 3</a:t>
            </a:r>
            <a:endParaRPr lang="hu-HU" sz="1600" b="1" kern="1200" dirty="0" smtClean="0">
              <a:solidFill>
                <a:schemeClr val="bg1"/>
              </a:solidFill>
              <a:latin typeface="Calibri" panose="020F0502020204030204" pitchFamily="34" charset="0"/>
              <a:ea typeface="+mn-ea"/>
              <a:cs typeface="+mn-cs"/>
            </a:endParaRPr>
          </a:p>
          <a:p>
            <a:pPr marL="0" algn="ctr" defTabSz="914400" rtl="0" eaLnBrk="1" latinLnBrk="0" hangingPunct="1"/>
            <a:r>
              <a:rPr lang="en-GB" sz="1400" b="0" kern="1200" dirty="0" smtClean="0">
                <a:solidFill>
                  <a:schemeClr val="bg1"/>
                </a:solidFill>
                <a:latin typeface="Calibri" panose="020F0502020204030204" pitchFamily="34" charset="0"/>
                <a:ea typeface="+mn-ea"/>
                <a:cs typeface="+mn-cs"/>
              </a:rPr>
              <a:t>Ghana Nuclear</a:t>
            </a:r>
            <a:r>
              <a:rPr lang="en-GB" sz="1400" b="0" kern="1200" baseline="0" dirty="0" smtClean="0">
                <a:solidFill>
                  <a:schemeClr val="bg1"/>
                </a:solidFill>
                <a:latin typeface="Calibri" panose="020F0502020204030204" pitchFamily="34" charset="0"/>
                <a:ea typeface="+mn-ea"/>
                <a:cs typeface="+mn-cs"/>
              </a:rPr>
              <a:t> Regulatory Authority</a:t>
            </a:r>
            <a:endParaRPr lang="en-GB" sz="1400" b="0" kern="1200" dirty="0" smtClean="0">
              <a:solidFill>
                <a:schemeClr val="bg1"/>
              </a:solidFill>
              <a:latin typeface="Calibri" panose="020F0502020204030204" pitchFamily="34" charset="0"/>
              <a:ea typeface="+mn-ea"/>
              <a:cs typeface="+mn-cs"/>
            </a:endParaRPr>
          </a:p>
          <a:p>
            <a:pPr marL="0" algn="ctr" defTabSz="914400" rtl="0" eaLnBrk="1" latinLnBrk="0" hangingPunct="1"/>
            <a:r>
              <a:rPr lang="en-GB" sz="1400" b="0" kern="1200" dirty="0" smtClean="0">
                <a:solidFill>
                  <a:schemeClr val="bg1"/>
                </a:solidFill>
                <a:latin typeface="Calibri" panose="020F0502020204030204" pitchFamily="34" charset="0"/>
                <a:ea typeface="+mn-ea"/>
                <a:cs typeface="+mn-cs"/>
              </a:rPr>
              <a:t>18 - 22 June </a:t>
            </a:r>
            <a:r>
              <a:rPr lang="en-US" sz="1400" b="0" kern="1200" dirty="0" smtClean="0">
                <a:solidFill>
                  <a:schemeClr val="bg1"/>
                </a:solidFill>
                <a:latin typeface="Calibri" panose="020F0502020204030204" pitchFamily="34" charset="0"/>
                <a:ea typeface="+mn-ea"/>
                <a:cs typeface="+mn-cs"/>
              </a:rPr>
              <a:t>2018</a:t>
            </a:r>
            <a:endParaRPr lang="hu-HU" sz="1400" b="0" kern="1200" dirty="0" smtClean="0">
              <a:solidFill>
                <a:schemeClr val="bg1"/>
              </a:solidFill>
              <a:latin typeface="Calibri" panose="020F0502020204030204" pitchFamily="34" charset="0"/>
              <a:ea typeface="+mn-ea"/>
              <a:cs typeface="+mn-cs"/>
            </a:endParaRPr>
          </a:p>
          <a:p>
            <a:pPr algn="ctr"/>
            <a:r>
              <a:rPr lang="fr-FR" sz="1400" b="0" kern="1200" dirty="0" smtClean="0">
                <a:solidFill>
                  <a:schemeClr val="bg1"/>
                </a:solidFill>
                <a:latin typeface="Calibri" panose="020F0502020204030204" pitchFamily="34" charset="0"/>
                <a:ea typeface="+mn-ea"/>
                <a:cs typeface="+mn-cs"/>
              </a:rPr>
              <a:t>Accra, Ghana</a:t>
            </a:r>
            <a:endParaRPr lang="hu-HU" sz="1400" b="0" kern="1200" dirty="0" smtClean="0">
              <a:solidFill>
                <a:schemeClr val="bg1"/>
              </a:solidFill>
              <a:latin typeface="Calibri" panose="020F0502020204030204" pitchFamily="34" charset="0"/>
              <a:ea typeface="+mn-ea"/>
              <a:cs typeface="+mn-cs"/>
            </a:endParaRP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36576" y="73943"/>
            <a:ext cx="2000250"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89343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Date Placeholder 12"/>
          <p:cNvSpPr>
            <a:spLocks noGrp="1"/>
          </p:cNvSpPr>
          <p:nvPr>
            <p:ph type="dt" sz="half" idx="10"/>
          </p:nvPr>
        </p:nvSpPr>
        <p:spPr/>
        <p:txBody>
          <a:bodyPr/>
          <a:lstStyle/>
          <a:p>
            <a:pPr algn="ctr"/>
            <a:r>
              <a:rPr lang="en-US" smtClean="0"/>
              <a:t>25 September - 6 October 2017</a:t>
            </a:r>
            <a:endParaRPr lang="en-US" dirty="0"/>
          </a:p>
        </p:txBody>
      </p:sp>
      <p:sp>
        <p:nvSpPr>
          <p:cNvPr id="14" name="Footer Placeholder 13"/>
          <p:cNvSpPr>
            <a:spLocks noGrp="1"/>
          </p:cNvSpPr>
          <p:nvPr>
            <p:ph type="ftr" sz="quarter" idx="11"/>
          </p:nvPr>
        </p:nvSpPr>
        <p:spPr/>
        <p:txBody>
          <a:bodyPr/>
          <a:lstStyle/>
          <a:p>
            <a:pPr algn="l"/>
            <a:r>
              <a:rPr lang="en-US" smtClean="0"/>
              <a:t>Title of the presentation</a:t>
            </a:r>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9892027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a:ln>
            <a:noFill/>
          </a:ln>
        </p:spPr>
      </p:pic>
      <p:sp>
        <p:nvSpPr>
          <p:cNvPr id="5" name="Subtitle 2"/>
          <p:cNvSpPr>
            <a:spLocks noGrp="1"/>
          </p:cNvSpPr>
          <p:nvPr>
            <p:ph type="subTitle" idx="1"/>
          </p:nvPr>
        </p:nvSpPr>
        <p:spPr>
          <a:xfrm>
            <a:off x="350488" y="3573016"/>
            <a:ext cx="9283032" cy="1608584"/>
          </a:xfrm>
        </p:spPr>
        <p:txBody>
          <a:bodyPr>
            <a:normAutofit/>
          </a:bodyPr>
          <a:lstStyle>
            <a:lvl1pPr marL="0" indent="0" algn="l">
              <a:buNone/>
              <a:defRPr sz="28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5005" y="174778"/>
            <a:ext cx="2708831"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60478" y="315435"/>
            <a:ext cx="2177526"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a:spLocks noChangeAspect="1"/>
          </p:cNvSpPr>
          <p:nvPr userDrawn="1"/>
        </p:nvSpPr>
        <p:spPr>
          <a:xfrm>
            <a:off x="4320000" y="360001"/>
            <a:ext cx="5220000" cy="1000274"/>
          </a:xfrm>
          <a:prstGeom prst="rect">
            <a:avLst/>
          </a:prstGeom>
          <a:noFill/>
        </p:spPr>
        <p:txBody>
          <a:bodyPr wrap="square" lIns="0" tIns="0" rIns="0" bIns="0" rtlCol="0">
            <a:spAutoFit/>
          </a:bodyPr>
          <a:lstStyle/>
          <a:p>
            <a:pPr marL="0" algn="ctr" defTabSz="914400" rtl="0" eaLnBrk="1" latinLnBrk="0" hangingPunct="1">
              <a:spcBef>
                <a:spcPts val="600"/>
              </a:spcBef>
              <a:spcAft>
                <a:spcPts val="600"/>
              </a:spcAft>
            </a:pPr>
            <a:r>
              <a:rPr lang="en-US" sz="1600" b="1" kern="1200" dirty="0" smtClean="0">
                <a:solidFill>
                  <a:srgbClr val="000000"/>
                </a:solidFill>
                <a:latin typeface="Calibri" panose="020F0502020204030204" pitchFamily="34" charset="0"/>
                <a:ea typeface="+mn-ea"/>
                <a:cs typeface="+mn-cs"/>
              </a:rPr>
              <a:t>Basic Professional Training Course on</a:t>
            </a:r>
            <a:r>
              <a:rPr lang="hu-HU" sz="1600" b="1" kern="1200" dirty="0" smtClean="0">
                <a:solidFill>
                  <a:srgbClr val="000000"/>
                </a:solidFill>
                <a:latin typeface="Calibri" panose="020F0502020204030204" pitchFamily="34" charset="0"/>
                <a:ea typeface="+mn-ea"/>
                <a:cs typeface="+mn-cs"/>
              </a:rPr>
              <a:t> Nuclear </a:t>
            </a:r>
            <a:r>
              <a:rPr lang="fr-FR" sz="1600" b="1" kern="1200" dirty="0" err="1" smtClean="0">
                <a:solidFill>
                  <a:srgbClr val="000000"/>
                </a:solidFill>
                <a:latin typeface="Calibri" panose="020F0502020204030204" pitchFamily="34" charset="0"/>
                <a:ea typeface="+mn-ea"/>
                <a:cs typeface="+mn-cs"/>
              </a:rPr>
              <a:t>Safety</a:t>
            </a:r>
            <a:r>
              <a:rPr lang="fr-FR" sz="1600" b="1" kern="1200" dirty="0" smtClean="0">
                <a:solidFill>
                  <a:srgbClr val="000000"/>
                </a:solidFill>
                <a:latin typeface="Calibri" panose="020F0502020204030204" pitchFamily="34" charset="0"/>
                <a:ea typeface="+mn-ea"/>
                <a:cs typeface="+mn-cs"/>
              </a:rPr>
              <a:t> – </a:t>
            </a:r>
            <a:r>
              <a:rPr lang="fr-FR" sz="1600" b="1" kern="1200" dirty="0" err="1" smtClean="0">
                <a:solidFill>
                  <a:srgbClr val="000000"/>
                </a:solidFill>
                <a:latin typeface="Calibri" panose="020F0502020204030204" pitchFamily="34" charset="0"/>
                <a:ea typeface="+mn-ea"/>
                <a:cs typeface="+mn-cs"/>
              </a:rPr>
              <a:t>Week</a:t>
            </a:r>
            <a:r>
              <a:rPr lang="fr-FR" sz="1600" b="1" kern="1200" dirty="0" smtClean="0">
                <a:solidFill>
                  <a:srgbClr val="000000"/>
                </a:solidFill>
                <a:latin typeface="Calibri" panose="020F0502020204030204" pitchFamily="34" charset="0"/>
                <a:ea typeface="+mn-ea"/>
                <a:cs typeface="+mn-cs"/>
              </a:rPr>
              <a:t> 3</a:t>
            </a:r>
            <a:endParaRPr lang="hu-HU" sz="1600" b="1" kern="1200" dirty="0" smtClean="0">
              <a:solidFill>
                <a:srgbClr val="000000"/>
              </a:solidFill>
              <a:latin typeface="Calibri" panose="020F0502020204030204" pitchFamily="34" charset="0"/>
              <a:ea typeface="+mn-ea"/>
              <a:cs typeface="+mn-cs"/>
            </a:endParaRPr>
          </a:p>
          <a:p>
            <a:pPr marL="0" algn="ctr" defTabSz="914400" rtl="0" eaLnBrk="1" latinLnBrk="0" hangingPunct="1"/>
            <a:r>
              <a:rPr lang="fr-FR" sz="1600" b="0" kern="1200" dirty="0" smtClean="0">
                <a:solidFill>
                  <a:srgbClr val="000000"/>
                </a:solidFill>
                <a:latin typeface="Calibri" panose="020F0502020204030204" pitchFamily="34" charset="0"/>
                <a:ea typeface="+mn-ea"/>
                <a:cs typeface="+mn-cs"/>
              </a:rPr>
              <a:t>Ghana Nuclear</a:t>
            </a:r>
            <a:r>
              <a:rPr lang="fr-FR" sz="1600" b="0" kern="1200" baseline="0" dirty="0" smtClean="0">
                <a:solidFill>
                  <a:srgbClr val="000000"/>
                </a:solidFill>
                <a:latin typeface="Calibri" panose="020F0502020204030204" pitchFamily="34" charset="0"/>
                <a:ea typeface="+mn-ea"/>
                <a:cs typeface="+mn-cs"/>
              </a:rPr>
              <a:t> </a:t>
            </a:r>
            <a:r>
              <a:rPr lang="fr-FR" sz="1600" b="0" kern="1200" baseline="0" dirty="0" err="1" smtClean="0">
                <a:solidFill>
                  <a:srgbClr val="000000"/>
                </a:solidFill>
                <a:latin typeface="Calibri" panose="020F0502020204030204" pitchFamily="34" charset="0"/>
                <a:ea typeface="+mn-ea"/>
                <a:cs typeface="+mn-cs"/>
              </a:rPr>
              <a:t>Regulatory</a:t>
            </a:r>
            <a:r>
              <a:rPr lang="fr-FR" sz="1600" b="0" kern="1200" baseline="0" dirty="0" smtClean="0">
                <a:solidFill>
                  <a:srgbClr val="000000"/>
                </a:solidFill>
                <a:latin typeface="Calibri" panose="020F0502020204030204" pitchFamily="34" charset="0"/>
                <a:ea typeface="+mn-ea"/>
                <a:cs typeface="+mn-cs"/>
              </a:rPr>
              <a:t> </a:t>
            </a:r>
            <a:r>
              <a:rPr lang="fr-FR" sz="1600" b="0" kern="1200" baseline="0" dirty="0" err="1" smtClean="0">
                <a:solidFill>
                  <a:srgbClr val="000000"/>
                </a:solidFill>
                <a:latin typeface="Calibri" panose="020F0502020204030204" pitchFamily="34" charset="0"/>
                <a:ea typeface="+mn-ea"/>
                <a:cs typeface="+mn-cs"/>
              </a:rPr>
              <a:t>Authority</a:t>
            </a:r>
            <a:endParaRPr lang="fr-FR" sz="1600" b="0" kern="1200" baseline="0" dirty="0" smtClean="0">
              <a:solidFill>
                <a:srgbClr val="000000"/>
              </a:solidFill>
              <a:latin typeface="Calibri" panose="020F0502020204030204" pitchFamily="34" charset="0"/>
              <a:ea typeface="+mn-ea"/>
              <a:cs typeface="+mn-cs"/>
            </a:endParaRPr>
          </a:p>
          <a:p>
            <a:pPr marL="0" algn="ctr" defTabSz="914400" rtl="0" eaLnBrk="1" latinLnBrk="0" hangingPunct="1"/>
            <a:r>
              <a:rPr lang="fr-FR" sz="1400" b="0" kern="1200" baseline="0" dirty="0" smtClean="0">
                <a:solidFill>
                  <a:srgbClr val="000000"/>
                </a:solidFill>
                <a:latin typeface="Calibri" panose="020F0502020204030204" pitchFamily="34" charset="0"/>
                <a:ea typeface="+mn-ea"/>
                <a:cs typeface="+mn-cs"/>
              </a:rPr>
              <a:t>Accra, Ghana</a:t>
            </a:r>
            <a:endParaRPr lang="hu-HU" sz="1400" b="0" kern="1200" dirty="0" smtClean="0">
              <a:solidFill>
                <a:srgbClr val="000000"/>
              </a:solidFill>
              <a:latin typeface="Calibri" panose="020F0502020204030204" pitchFamily="34" charset="0"/>
              <a:ea typeface="+mn-ea"/>
              <a:cs typeface="+mn-cs"/>
            </a:endParaRPr>
          </a:p>
          <a:p>
            <a:pPr algn="ctr"/>
            <a:r>
              <a:rPr lang="fr-FR" sz="1400" b="0" kern="1200" dirty="0" smtClean="0">
                <a:solidFill>
                  <a:srgbClr val="000000"/>
                </a:solidFill>
                <a:latin typeface="Calibri" panose="020F0502020204030204" pitchFamily="34" charset="0"/>
                <a:ea typeface="+mn-ea"/>
                <a:cs typeface="+mn-cs"/>
              </a:rPr>
              <a:t>18-22 Juin 2018</a:t>
            </a:r>
            <a:endParaRPr lang="hu-HU" sz="1400" b="0" kern="1200" dirty="0" smtClean="0">
              <a:solidFill>
                <a:srgbClr val="000000"/>
              </a:solidFill>
              <a:latin typeface="Calibri" panose="020F0502020204030204" pitchFamily="34" charset="0"/>
              <a:ea typeface="+mn-ea"/>
              <a:cs typeface="+mn-cs"/>
            </a:endParaRPr>
          </a:p>
        </p:txBody>
      </p:sp>
    </p:spTree>
    <p:extLst>
      <p:ext uri="{BB962C8B-B14F-4D97-AF65-F5344CB8AC3E}">
        <p14:creationId xmlns:p14="http://schemas.microsoft.com/office/powerpoint/2010/main" val="2091803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80000" y="1259999"/>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040000" y="1260000"/>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Date Placeholder 13"/>
          <p:cNvSpPr>
            <a:spLocks noGrp="1"/>
          </p:cNvSpPr>
          <p:nvPr>
            <p:ph type="dt" sz="half" idx="10"/>
          </p:nvPr>
        </p:nvSpPr>
        <p:spPr/>
        <p:txBody>
          <a:bodyPr/>
          <a:lstStyle>
            <a:lvl1pPr algn="ctr">
              <a:defRPr/>
            </a:lvl1pPr>
          </a:lstStyle>
          <a:p>
            <a:r>
              <a:rPr lang="en-US" smtClean="0"/>
              <a:t>25 September - 6 October 2017</a:t>
            </a:r>
            <a:endParaRPr lang="en-US" dirty="0"/>
          </a:p>
        </p:txBody>
      </p:sp>
      <p:sp>
        <p:nvSpPr>
          <p:cNvPr id="15" name="Footer Placeholder 14"/>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2682252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8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0000" y="1800000"/>
            <a:ext cx="4680000" cy="4680000"/>
          </a:xfrm>
        </p:spPr>
        <p:txBody>
          <a:bodyPr/>
          <a:lstStyle>
            <a:lvl1pPr marL="252000" indent="-252000">
              <a:defRPr sz="2800"/>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504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40000" y="1800000"/>
            <a:ext cx="4680000" cy="4680000"/>
          </a:xfrm>
        </p:spPr>
        <p:txBody>
          <a:bodyPr/>
          <a:lstStyle>
            <a:lvl1pPr marL="360000" indent="-360000">
              <a:defRPr lang="en-US" sz="2800" kern="1200" dirty="0" smtClean="0">
                <a:solidFill>
                  <a:srgbClr val="000000"/>
                </a:solidFill>
                <a:latin typeface="Calibri" panose="020F0502020204030204" pitchFamily="34" charset="0"/>
                <a:ea typeface="+mn-ea"/>
                <a:cs typeface="+mn-cs"/>
              </a:defRPr>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marL="252000" lvl="0" indent="-252000" algn="l" defTabSz="900000" rtl="0" eaLnBrk="1" latinLnBrk="0" hangingPunct="1">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Date Placeholder 15"/>
          <p:cNvSpPr>
            <a:spLocks noGrp="1"/>
          </p:cNvSpPr>
          <p:nvPr>
            <p:ph type="dt" sz="half" idx="10"/>
          </p:nvPr>
        </p:nvSpPr>
        <p:spPr/>
        <p:txBody>
          <a:bodyPr/>
          <a:lstStyle>
            <a:lvl1pPr algn="ctr">
              <a:defRPr/>
            </a:lvl1pPr>
          </a:lstStyle>
          <a:p>
            <a:r>
              <a:rPr lang="en-US" smtClean="0"/>
              <a:t>25 September - 6 October 2017</a:t>
            </a:r>
            <a:endParaRPr lang="en-US" dirty="0"/>
          </a:p>
        </p:txBody>
      </p:sp>
      <p:sp>
        <p:nvSpPr>
          <p:cNvPr id="17" name="Footer Placeholder 16"/>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8" name="Slide Number Placeholder 17"/>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833714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9" name="Date Placeholder 8"/>
          <p:cNvSpPr>
            <a:spLocks noGrp="1"/>
          </p:cNvSpPr>
          <p:nvPr>
            <p:ph type="dt" sz="half" idx="10"/>
          </p:nvPr>
        </p:nvSpPr>
        <p:spPr>
          <a:xfrm>
            <a:off x="7020000" y="6480000"/>
            <a:ext cx="2160000" cy="252000"/>
          </a:xfrm>
        </p:spPr>
        <p:txBody>
          <a:bodyPr/>
          <a:lstStyle>
            <a:lvl1pPr algn="ctr">
              <a:defRPr/>
            </a:lvl1pPr>
          </a:lstStyle>
          <a:p>
            <a:r>
              <a:rPr lang="en-US" dirty="0" smtClean="0"/>
              <a:t>25 September - 6 October 2017</a:t>
            </a:r>
            <a:endParaRPr lang="en-US" dirty="0"/>
          </a:p>
        </p:txBody>
      </p:sp>
      <p:sp>
        <p:nvSpPr>
          <p:cNvPr id="10" name="Footer Placeholder 9"/>
          <p:cNvSpPr>
            <a:spLocks noGrp="1"/>
          </p:cNvSpPr>
          <p:nvPr>
            <p:ph type="ftr" sz="quarter" idx="11"/>
          </p:nvPr>
        </p:nvSpPr>
        <p:spPr/>
        <p:txBody>
          <a:bodyPr/>
          <a:lstStyle>
            <a:lvl1pPr algn="l">
              <a:defRPr/>
            </a:lvl1pPr>
          </a:lstStyle>
          <a:p>
            <a:r>
              <a:rPr lang="en-US" dirty="0" smtClean="0"/>
              <a:t>Title of the presentation</a:t>
            </a:r>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19218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lvl1pPr algn="ctr">
              <a:defRPr/>
            </a:lvl1pPr>
          </a:lstStyle>
          <a:p>
            <a:r>
              <a:rPr lang="en-US" smtClean="0"/>
              <a:t>25 September - 6 October 2017</a:t>
            </a:r>
            <a:endParaRPr lang="en-US" dirty="0"/>
          </a:p>
        </p:txBody>
      </p:sp>
      <p:sp>
        <p:nvSpPr>
          <p:cNvPr id="12" name="Footer Placeholder 11"/>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3" name="Slide Number Placeholder 12"/>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071505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a:xfrm flipH="1" flipV="1">
            <a:off x="1" y="5301208"/>
            <a:ext cx="6903217" cy="1556792"/>
          </a:xfrm>
          <a:prstGeom prst="rect">
            <a:avLst/>
          </a:prstGeom>
          <a:gradFill flip="none" rotWithShape="1">
            <a:gsLst>
              <a:gs pos="48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11" name="Rectangle 10"/>
          <p:cNvSpPr/>
          <p:nvPr userDrawn="1"/>
        </p:nvSpPr>
        <p:spPr>
          <a:xfrm>
            <a:off x="2" y="0"/>
            <a:ext cx="9905999" cy="2132856"/>
          </a:xfrm>
          <a:prstGeom prst="rect">
            <a:avLst/>
          </a:prstGeom>
          <a:gradFill flip="none" rotWithShape="1">
            <a:gsLst>
              <a:gs pos="56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8" name="Rectangle 5"/>
          <p:cNvSpPr>
            <a:spLocks noGrp="1" noChangeArrowheads="1"/>
          </p:cNvSpPr>
          <p:nvPr>
            <p:ph type="dt" sz="half" idx="2"/>
          </p:nvPr>
        </p:nvSpPr>
        <p:spPr bwMode="white">
          <a:xfrm>
            <a:off x="7020000" y="6480000"/>
            <a:ext cx="216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ctr"/>
            <a:r>
              <a:rPr lang="en-US" smtClean="0"/>
              <a:t>25 September - 6 October 2017</a:t>
            </a:r>
            <a:endParaRPr lang="en-US" dirty="0"/>
          </a:p>
        </p:txBody>
      </p:sp>
      <p:sp>
        <p:nvSpPr>
          <p:cNvPr id="9" name="Rectangle 6"/>
          <p:cNvSpPr>
            <a:spLocks noGrp="1" noChangeArrowheads="1"/>
          </p:cNvSpPr>
          <p:nvPr>
            <p:ph type="ftr" sz="quarter" idx="3"/>
          </p:nvPr>
        </p:nvSpPr>
        <p:spPr bwMode="white">
          <a:xfrm>
            <a:off x="2160000" y="6480000"/>
            <a:ext cx="486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l"/>
            <a:r>
              <a:rPr lang="en-US" smtClean="0"/>
              <a:t>Title of the presentation</a:t>
            </a:r>
            <a:endParaRPr lang="en-US" dirty="0"/>
          </a:p>
        </p:txBody>
      </p:sp>
      <p:sp>
        <p:nvSpPr>
          <p:cNvPr id="10" name="Rectangle 7"/>
          <p:cNvSpPr>
            <a:spLocks noGrp="1" noChangeArrowheads="1"/>
          </p:cNvSpPr>
          <p:nvPr>
            <p:ph type="sldNum" sz="quarter" idx="4"/>
          </p:nvPr>
        </p:nvSpPr>
        <p:spPr bwMode="white">
          <a:xfrm>
            <a:off x="9180000" y="6480000"/>
            <a:ext cx="54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fld id="{23A0628E-C12F-4F8C-9895-BCD5E30100D3}" type="slidenum">
              <a:rPr lang="en-US" smtClean="0"/>
              <a:pPr/>
              <a:t>‹#›</a:t>
            </a:fld>
            <a:endParaRPr lang="en-US" dirty="0"/>
          </a:p>
        </p:txBody>
      </p:sp>
      <p:sp>
        <p:nvSpPr>
          <p:cNvPr id="2" name="Title Placeholder 1"/>
          <p:cNvSpPr>
            <a:spLocks noGrp="1"/>
          </p:cNvSpPr>
          <p:nvPr>
            <p:ph type="title"/>
          </p:nvPr>
        </p:nvSpPr>
        <p:spPr>
          <a:xfrm>
            <a:off x="180000" y="180000"/>
            <a:ext cx="9000000" cy="900000"/>
          </a:xfrm>
          <a:prstGeom prst="rect">
            <a:avLst/>
          </a:prstGeom>
        </p:spPr>
        <p:txBody>
          <a:bodyPr vert="horz" lIns="72000" tIns="36000" rIns="0" bIns="0" rtlCol="0" anchor="ctr">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180000" y="1259999"/>
            <a:ext cx="9540000" cy="5220000"/>
          </a:xfrm>
          <a:prstGeom prst="rect">
            <a:avLst/>
          </a:prstGeom>
        </p:spPr>
        <p:txBody>
          <a:bodyPr vert="horz" lIns="72000" tIns="3600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1027" name="Picture 3"/>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9403200" y="180000"/>
            <a:ext cx="463362" cy="56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3750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2" r:id="rId4"/>
    <p:sldLayoutId id="2147483653" r:id="rId5"/>
    <p:sldLayoutId id="2147483654" r:id="rId6"/>
    <p:sldLayoutId id="2147483655"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chemeClr val="tx2"/>
          </a:solidFill>
          <a:latin typeface="Calibri" panose="020F0502020204030204" pitchFamily="34" charset="0"/>
          <a:ea typeface="+mj-ea"/>
          <a:cs typeface="+mj-cs"/>
        </a:defRPr>
      </a:lvl1pPr>
    </p:titleStyle>
    <p:body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55.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15.xml"/><Relationship Id="rId7" Type="http://schemas.openxmlformats.org/officeDocument/2006/relationships/image" Target="../media/image11.png"/><Relationship Id="rId12"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png"/><Relationship Id="rId11" Type="http://schemas.openxmlformats.org/officeDocument/2006/relationships/image" Target="../media/image14.png"/><Relationship Id="rId5" Type="http://schemas.openxmlformats.org/officeDocument/2006/relationships/image" Target="../media/image9.emf"/><Relationship Id="rId10" Type="http://schemas.openxmlformats.org/officeDocument/2006/relationships/image" Target="../media/image13.png"/><Relationship Id="rId4" Type="http://schemas.openxmlformats.org/officeDocument/2006/relationships/oleObject" Target="../embeddings/oleObject1.bin"/><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58.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6.wmf"/></Relationships>
</file>

<file path=ppt/slides/_rels/slide4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jp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5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slide" Target="slide2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 Target="slide24.xml"/><Relationship Id="rId1" Type="http://schemas.openxmlformats.org/officeDocument/2006/relationships/slideLayout" Target="../slideLayouts/slideLayout2.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dirty="0" smtClean="0"/>
              <a:t>Module XIII</a:t>
            </a:r>
            <a:br>
              <a:rPr lang="fr-FR" dirty="0" smtClean="0"/>
            </a:br>
            <a:r>
              <a:rPr lang="fr-FR" dirty="0" smtClean="0"/>
              <a:t>Maintenance programme</a:t>
            </a:r>
            <a:endParaRPr lang="en-GB" dirty="0"/>
          </a:p>
        </p:txBody>
      </p:sp>
      <p:sp>
        <p:nvSpPr>
          <p:cNvPr id="3" name="Subtitle 2"/>
          <p:cNvSpPr>
            <a:spLocks noGrp="1"/>
          </p:cNvSpPr>
          <p:nvPr>
            <p:ph type="subTitle" idx="1"/>
          </p:nvPr>
        </p:nvSpPr>
        <p:spPr/>
        <p:txBody>
          <a:bodyPr/>
          <a:lstStyle/>
          <a:p>
            <a:r>
              <a:rPr lang="fr-FR" dirty="0" smtClean="0"/>
              <a:t>Franck </a:t>
            </a:r>
            <a:r>
              <a:rPr lang="fr-FR" dirty="0" err="1" smtClean="0"/>
              <a:t>Lignini</a:t>
            </a:r>
            <a:endParaRPr lang="hu-HU" dirty="0" smtClean="0"/>
          </a:p>
          <a:p>
            <a:r>
              <a:rPr lang="fr-FR" dirty="0" smtClean="0"/>
              <a:t>Framatome</a:t>
            </a:r>
            <a:endParaRPr lang="hu-HU" dirty="0" smtClean="0"/>
          </a:p>
          <a:p>
            <a:r>
              <a:rPr lang="fr-FR" dirty="0" smtClean="0"/>
              <a:t>franck.lignini@framatome.com</a:t>
            </a:r>
            <a:endParaRPr lang="en-GB" dirty="0"/>
          </a:p>
        </p:txBody>
      </p:sp>
    </p:spTree>
    <p:extLst>
      <p:ext uri="{BB962C8B-B14F-4D97-AF65-F5344CB8AC3E}">
        <p14:creationId xmlns:p14="http://schemas.microsoft.com/office/powerpoint/2010/main" val="1444074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objectives</a:t>
            </a:r>
            <a:endParaRPr lang="en-CA" dirty="0"/>
          </a:p>
        </p:txBody>
      </p:sp>
      <p:sp>
        <p:nvSpPr>
          <p:cNvPr id="3" name="Content Placeholder 2"/>
          <p:cNvSpPr>
            <a:spLocks noGrp="1"/>
          </p:cNvSpPr>
          <p:nvPr>
            <p:ph idx="1"/>
          </p:nvPr>
        </p:nvSpPr>
        <p:spPr/>
        <p:txBody>
          <a:bodyPr>
            <a:normAutofit/>
          </a:bodyPr>
          <a:lstStyle/>
          <a:p>
            <a:pPr marL="514350" indent="-514350">
              <a:buFont typeface="+mj-lt"/>
              <a:buAutoNum type="arabicParenR"/>
            </a:pPr>
            <a:r>
              <a:rPr lang="en-CA" dirty="0" smtClean="0"/>
              <a:t>To understand international requirements and guidance </a:t>
            </a:r>
            <a:r>
              <a:rPr lang="fr-FR" dirty="0" smtClean="0"/>
              <a:t>on </a:t>
            </a:r>
            <a:r>
              <a:rPr lang="fr-FR" dirty="0" err="1" smtClean="0"/>
              <a:t>this</a:t>
            </a:r>
            <a:r>
              <a:rPr lang="fr-FR" dirty="0" smtClean="0"/>
              <a:t> </a:t>
            </a:r>
            <a:r>
              <a:rPr lang="fr-FR" dirty="0" err="1" smtClean="0"/>
              <a:t>matter</a:t>
            </a:r>
            <a:endParaRPr lang="en-CA" dirty="0" smtClean="0"/>
          </a:p>
          <a:p>
            <a:pPr marL="514350" indent="-514350">
              <a:buFont typeface="+mj-lt"/>
              <a:buAutoNum type="arabicParenR"/>
            </a:pPr>
            <a:r>
              <a:rPr lang="en-CA" dirty="0" smtClean="0"/>
              <a:t>Understand the purpose of the maintenance programme</a:t>
            </a:r>
          </a:p>
          <a:p>
            <a:pPr marL="514350" indent="-514350">
              <a:buFont typeface="+mj-lt"/>
              <a:buAutoNum type="arabicParenR"/>
            </a:pPr>
            <a:r>
              <a:rPr lang="en-CA" dirty="0" smtClean="0"/>
              <a:t>Understand what types of maintenance activities can support the maintenance programme</a:t>
            </a:r>
          </a:p>
        </p:txBody>
      </p:sp>
      <p:sp>
        <p:nvSpPr>
          <p:cNvPr id="6" name="Slide Number Placeholder 5"/>
          <p:cNvSpPr>
            <a:spLocks noGrp="1"/>
          </p:cNvSpPr>
          <p:nvPr>
            <p:ph type="sldNum" sz="quarter" idx="12"/>
          </p:nvPr>
        </p:nvSpPr>
        <p:spPr/>
        <p:txBody>
          <a:bodyPr/>
          <a:lstStyle/>
          <a:p>
            <a:fld id="{23A0628E-C12F-4F8C-9895-BCD5E30100D3}" type="slidenum">
              <a:rPr lang="en-US" smtClean="0"/>
              <a:pPr/>
              <a:t>2</a:t>
            </a:fld>
            <a:endParaRPr lang="en-US" dirty="0"/>
          </a:p>
        </p:txBody>
      </p:sp>
      <p:sp>
        <p:nvSpPr>
          <p:cNvPr id="7" name="Date Placeholder 3"/>
          <p:cNvSpPr>
            <a:spLocks noGrp="1"/>
          </p:cNvSpPr>
          <p:nvPr>
            <p:ph type="dt" sz="half" idx="10"/>
          </p:nvPr>
        </p:nvSpPr>
        <p:spPr>
          <a:xfrm>
            <a:off x="7020000" y="6480000"/>
            <a:ext cx="2160000" cy="252000"/>
          </a:xfrm>
        </p:spPr>
        <p:txBody>
          <a:bodyPr/>
          <a:lstStyle/>
          <a:p>
            <a:pPr algn="ctr"/>
            <a:r>
              <a:rPr lang="en-US" dirty="0" smtClean="0"/>
              <a:t>June 18-22, 2018</a:t>
            </a:r>
            <a:endParaRPr lang="en-US" dirty="0"/>
          </a:p>
        </p:txBody>
      </p:sp>
      <p:sp>
        <p:nvSpPr>
          <p:cNvPr id="8"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3015988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Contents</a:t>
            </a:r>
            <a:endParaRPr lang="en-CA" dirty="0"/>
          </a:p>
        </p:txBody>
      </p:sp>
      <p:sp>
        <p:nvSpPr>
          <p:cNvPr id="3" name="Content Placeholder 2"/>
          <p:cNvSpPr>
            <a:spLocks noGrp="1"/>
          </p:cNvSpPr>
          <p:nvPr>
            <p:ph idx="1"/>
          </p:nvPr>
        </p:nvSpPr>
        <p:spPr/>
        <p:txBody>
          <a:bodyPr>
            <a:normAutofit lnSpcReduction="10000"/>
          </a:bodyPr>
          <a:lstStyle/>
          <a:p>
            <a:r>
              <a:rPr lang="en-CA" dirty="0" smtClean="0"/>
              <a:t>International requirements and guidance </a:t>
            </a:r>
            <a:endParaRPr lang="en-CA" sz="2400" dirty="0" smtClean="0"/>
          </a:p>
          <a:p>
            <a:r>
              <a:rPr lang="en-CA" dirty="0" smtClean="0"/>
              <a:t>Maintenance programmes</a:t>
            </a:r>
          </a:p>
          <a:p>
            <a:pPr lvl="1"/>
            <a:r>
              <a:rPr lang="en-CA" dirty="0" smtClean="0"/>
              <a:t>Types of maintenance</a:t>
            </a:r>
          </a:p>
          <a:p>
            <a:pPr lvl="1"/>
            <a:r>
              <a:rPr lang="en-CA" dirty="0" smtClean="0"/>
              <a:t>Maintenance organization and administration</a:t>
            </a:r>
          </a:p>
          <a:p>
            <a:pPr lvl="1"/>
            <a:r>
              <a:rPr lang="en-CA" dirty="0" smtClean="0"/>
              <a:t>Procedures, records and histories</a:t>
            </a:r>
          </a:p>
          <a:p>
            <a:pPr lvl="1"/>
            <a:r>
              <a:rPr lang="en-CA" dirty="0" smtClean="0"/>
              <a:t>Conduct and control of maintenance work</a:t>
            </a:r>
          </a:p>
          <a:p>
            <a:pPr lvl="1"/>
            <a:r>
              <a:rPr lang="en-CA" dirty="0" smtClean="0"/>
              <a:t>Maintenance facilities, mock-ups</a:t>
            </a:r>
          </a:p>
          <a:p>
            <a:pPr lvl="1"/>
            <a:r>
              <a:rPr lang="en-CA" dirty="0" smtClean="0"/>
              <a:t>Spare parts and materials, procurement, CFSI</a:t>
            </a:r>
          </a:p>
          <a:p>
            <a:r>
              <a:rPr lang="en-CA" dirty="0" smtClean="0"/>
              <a:t>Case study</a:t>
            </a:r>
          </a:p>
          <a:p>
            <a:r>
              <a:rPr lang="en-CA" dirty="0" smtClean="0"/>
              <a:t>Summary – key </a:t>
            </a:r>
            <a:r>
              <a:rPr lang="en-CA" dirty="0"/>
              <a:t>p</a:t>
            </a:r>
            <a:r>
              <a:rPr lang="en-CA" dirty="0" smtClean="0"/>
              <a:t>oints</a:t>
            </a:r>
          </a:p>
          <a:p>
            <a:endParaRPr lang="en-CA" dirty="0" smtClean="0">
              <a:solidFill>
                <a:srgbClr val="FFC000"/>
              </a:solidFill>
            </a:endParaRPr>
          </a:p>
          <a:p>
            <a:endParaRPr lang="en-CA" dirty="0">
              <a:solidFill>
                <a:srgbClr val="FFC000"/>
              </a:solidFill>
            </a:endParaRPr>
          </a:p>
        </p:txBody>
      </p:sp>
      <p:sp>
        <p:nvSpPr>
          <p:cNvPr id="6" name="Slide Number Placeholder 5"/>
          <p:cNvSpPr>
            <a:spLocks noGrp="1"/>
          </p:cNvSpPr>
          <p:nvPr>
            <p:ph type="sldNum" sz="quarter" idx="12"/>
          </p:nvPr>
        </p:nvSpPr>
        <p:spPr/>
        <p:txBody>
          <a:bodyPr/>
          <a:lstStyle/>
          <a:p>
            <a:fld id="{23A0628E-C12F-4F8C-9895-BCD5E30100D3}" type="slidenum">
              <a:rPr lang="en-US" smtClean="0"/>
              <a:pPr/>
              <a:t>3</a:t>
            </a:fld>
            <a:endParaRPr lang="en-US" dirty="0"/>
          </a:p>
        </p:txBody>
      </p:sp>
      <p:sp>
        <p:nvSpPr>
          <p:cNvPr id="7" name="Date Placeholder 3"/>
          <p:cNvSpPr>
            <a:spLocks noGrp="1"/>
          </p:cNvSpPr>
          <p:nvPr>
            <p:ph type="dt" sz="half" idx="10"/>
          </p:nvPr>
        </p:nvSpPr>
        <p:spPr>
          <a:xfrm>
            <a:off x="7020000" y="6480000"/>
            <a:ext cx="2160000" cy="252000"/>
          </a:xfrm>
        </p:spPr>
        <p:txBody>
          <a:bodyPr/>
          <a:lstStyle/>
          <a:p>
            <a:pPr algn="ctr"/>
            <a:r>
              <a:rPr lang="en-US" dirty="0" smtClean="0"/>
              <a:t>June 18-22, 2018</a:t>
            </a:r>
            <a:endParaRPr lang="en-US" dirty="0"/>
          </a:p>
        </p:txBody>
      </p:sp>
      <p:sp>
        <p:nvSpPr>
          <p:cNvPr id="8"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3177315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kern="0" noProof="0" dirty="0" smtClean="0"/>
              <a:t>Introduction</a:t>
            </a:r>
            <a:endParaRPr lang="en-GB" noProof="0" dirty="0"/>
          </a:p>
        </p:txBody>
      </p:sp>
      <p:sp>
        <p:nvSpPr>
          <p:cNvPr id="3" name="Content Placeholder 2"/>
          <p:cNvSpPr>
            <a:spLocks noGrp="1"/>
          </p:cNvSpPr>
          <p:nvPr>
            <p:ph idx="1"/>
          </p:nvPr>
        </p:nvSpPr>
        <p:spPr/>
        <p:txBody>
          <a:bodyPr>
            <a:normAutofit fontScale="92500" lnSpcReduction="20000"/>
          </a:bodyPr>
          <a:lstStyle/>
          <a:p>
            <a:pPr>
              <a:defRPr/>
            </a:pPr>
            <a:r>
              <a:rPr lang="en-GB" noProof="0" dirty="0" smtClean="0"/>
              <a:t>Effective maintenance is essential for the safe operation of a nuclear power plant. It ensures in particular</a:t>
            </a:r>
            <a:endParaRPr lang="en-GB" dirty="0"/>
          </a:p>
          <a:p>
            <a:pPr lvl="1">
              <a:defRPr/>
            </a:pPr>
            <a:r>
              <a:rPr lang="en-GB" dirty="0"/>
              <a:t>reliability and availability of all plant structures, systems and components (SSCs) that have a bearing on safety remain in accordance with the </a:t>
            </a:r>
            <a:r>
              <a:rPr lang="en-GB" dirty="0" smtClean="0"/>
              <a:t>assumptions </a:t>
            </a:r>
            <a:endParaRPr lang="en-GB" dirty="0"/>
          </a:p>
          <a:p>
            <a:pPr lvl="1">
              <a:defRPr/>
            </a:pPr>
            <a:r>
              <a:rPr lang="en-GB" dirty="0"/>
              <a:t>that the safety of the plant is not adversely affected after the commencement of </a:t>
            </a:r>
            <a:r>
              <a:rPr lang="en-GB" dirty="0" smtClean="0"/>
              <a:t>operation</a:t>
            </a:r>
            <a:endParaRPr lang="en-GB" dirty="0"/>
          </a:p>
          <a:p>
            <a:pPr>
              <a:defRPr/>
            </a:pPr>
            <a:r>
              <a:rPr lang="en-GB" noProof="0" dirty="0" smtClean="0"/>
              <a:t>Technical specifications will require the plant to be shut down if certain SSCs important to safety are not returned to service within a certain period of time</a:t>
            </a:r>
          </a:p>
          <a:p>
            <a:pPr>
              <a:defRPr/>
            </a:pPr>
            <a:r>
              <a:rPr lang="en-GB" noProof="0" dirty="0" smtClean="0"/>
              <a:t>Effective maintenance is ensured by comprehensive maintenance programmes, which include mutually supporting elements</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4</a:t>
            </a:fld>
            <a:endParaRPr lang="sl-SI" dirty="0"/>
          </a:p>
        </p:txBody>
      </p:sp>
      <p:sp>
        <p:nvSpPr>
          <p:cNvPr id="5" name="Date Placeholder 3"/>
          <p:cNvSpPr>
            <a:spLocks noGrp="1"/>
          </p:cNvSpPr>
          <p:nvPr>
            <p:ph type="dt" sz="half" idx="10"/>
          </p:nvPr>
        </p:nvSpPr>
        <p:spPr>
          <a:xfrm>
            <a:off x="7020000" y="6480000"/>
            <a:ext cx="2160000" cy="252000"/>
          </a:xfrm>
        </p:spPr>
        <p:txBody>
          <a:bodyPr/>
          <a:lstStyle/>
          <a:p>
            <a:pPr algn="ctr"/>
            <a:r>
              <a:rPr lang="en-US" dirty="0" smtClean="0"/>
              <a:t>June 18-22, 2018</a:t>
            </a:r>
            <a:endParaRPr lang="en-US" dirty="0"/>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20717028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kern="0" noProof="0" dirty="0" smtClean="0"/>
              <a:t>Introduction</a:t>
            </a:r>
            <a:endParaRPr lang="en-GB" noProof="0" dirty="0"/>
          </a:p>
        </p:txBody>
      </p:sp>
      <p:sp>
        <p:nvSpPr>
          <p:cNvPr id="3" name="Content Placeholder 2"/>
          <p:cNvSpPr>
            <a:spLocks noGrp="1"/>
          </p:cNvSpPr>
          <p:nvPr>
            <p:ph idx="1"/>
          </p:nvPr>
        </p:nvSpPr>
        <p:spPr/>
        <p:txBody>
          <a:bodyPr>
            <a:normAutofit/>
          </a:bodyPr>
          <a:lstStyle/>
          <a:p>
            <a:pPr>
              <a:defRPr/>
            </a:pPr>
            <a:r>
              <a:rPr lang="en-GB" noProof="0" dirty="0" smtClean="0"/>
              <a:t>Comprehensive </a:t>
            </a:r>
            <a:br>
              <a:rPr lang="en-GB" noProof="0" dirty="0" smtClean="0"/>
            </a:br>
            <a:r>
              <a:rPr lang="en-GB" noProof="0" dirty="0" smtClean="0"/>
              <a:t>maintenance </a:t>
            </a:r>
            <a:br>
              <a:rPr lang="en-GB" noProof="0" dirty="0" smtClean="0"/>
            </a:br>
            <a:r>
              <a:rPr lang="en-GB" noProof="0" dirty="0" smtClean="0"/>
              <a:t>programmes</a:t>
            </a:r>
          </a:p>
          <a:p>
            <a:pPr>
              <a:defRPr/>
            </a:pPr>
            <a:endParaRPr lang="en-GB" dirty="0"/>
          </a:p>
          <a:p>
            <a:pPr>
              <a:defRPr/>
            </a:pPr>
            <a:endParaRPr lang="en-GB" dirty="0"/>
          </a:p>
          <a:p>
            <a:pPr>
              <a:defRPr/>
            </a:pPr>
            <a:endParaRPr lang="en-GB" noProof="0" dirty="0" smtClean="0"/>
          </a:p>
          <a:p>
            <a:pPr>
              <a:defRPr/>
            </a:pPr>
            <a:endParaRPr lang="en-GB" dirty="0" smtClean="0"/>
          </a:p>
          <a:p>
            <a:pPr>
              <a:defRPr/>
            </a:pPr>
            <a:r>
              <a:rPr lang="en-GB" dirty="0" smtClean="0"/>
              <a:t>High </a:t>
            </a:r>
            <a:r>
              <a:rPr lang="en-GB" dirty="0"/>
              <a:t>quality of the material condition </a:t>
            </a:r>
            <a:r>
              <a:rPr lang="en-GB" dirty="0" smtClean="0">
                <a:sym typeface="Symbol"/>
              </a:rPr>
              <a:t></a:t>
            </a:r>
            <a:r>
              <a:rPr lang="en-GB" dirty="0" smtClean="0"/>
              <a:t> </a:t>
            </a:r>
            <a:r>
              <a:rPr lang="en-GB" dirty="0"/>
              <a:t>use of an optimum balance of various </a:t>
            </a:r>
            <a:r>
              <a:rPr lang="en-GB" dirty="0" smtClean="0"/>
              <a:t>types </a:t>
            </a:r>
            <a:r>
              <a:rPr lang="en-GB" dirty="0"/>
              <a:t>of maintenance</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5</a:t>
            </a:fld>
            <a:endParaRPr lang="sl-SI" dirty="0"/>
          </a:p>
        </p:txBody>
      </p:sp>
      <p:sp>
        <p:nvSpPr>
          <p:cNvPr id="5" name="Date Placeholder 3"/>
          <p:cNvSpPr>
            <a:spLocks noGrp="1"/>
          </p:cNvSpPr>
          <p:nvPr>
            <p:ph type="dt" sz="half" idx="10"/>
          </p:nvPr>
        </p:nvSpPr>
        <p:spPr>
          <a:xfrm>
            <a:off x="7020000" y="6480000"/>
            <a:ext cx="2160000" cy="252000"/>
          </a:xfrm>
        </p:spPr>
        <p:txBody>
          <a:bodyPr/>
          <a:lstStyle/>
          <a:p>
            <a:pPr algn="ctr"/>
            <a:r>
              <a:rPr lang="en-US" dirty="0" smtClean="0"/>
              <a:t>June 18-22, 2018</a:t>
            </a:r>
            <a:endParaRPr lang="en-US" dirty="0"/>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graphicFrame>
        <p:nvGraphicFramePr>
          <p:cNvPr id="7" name="Diagram 4"/>
          <p:cNvGraphicFramePr/>
          <p:nvPr>
            <p:extLst>
              <p:ext uri="{D42A27DB-BD31-4B8C-83A1-F6EECF244321}">
                <p14:modId xmlns:p14="http://schemas.microsoft.com/office/powerpoint/2010/main" val="95072075"/>
              </p:ext>
            </p:extLst>
          </p:nvPr>
        </p:nvGraphicFramePr>
        <p:xfrm>
          <a:off x="3372937" y="232012"/>
          <a:ext cx="5607280" cy="48775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98460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Requirements and Guidance</a:t>
            </a:r>
            <a:endParaRPr lang="en-CA" dirty="0"/>
          </a:p>
        </p:txBody>
      </p:sp>
      <p:sp>
        <p:nvSpPr>
          <p:cNvPr id="3"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txBox="1">
            <a:spLocks/>
          </p:cNvSpPr>
          <p:nvPr/>
        </p:nvSpPr>
        <p:spPr>
          <a:xfrm>
            <a:off x="2160000" y="6480000"/>
            <a:ext cx="48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latin typeface="Calibri" panose="020F0502020204030204" pitchFamily="34" charset="0"/>
              </a:rPr>
              <a:t>Module XIII – Maintenance  </a:t>
            </a:r>
            <a:r>
              <a:rPr lang="en-US" sz="1200" dirty="0" err="1" smtClean="0">
                <a:latin typeface="Calibri" panose="020F0502020204030204" pitchFamily="34" charset="0"/>
              </a:rPr>
              <a:t>programme</a:t>
            </a:r>
            <a:endParaRPr lang="en-US" sz="1200" dirty="0">
              <a:latin typeface="Calibri" panose="020F0502020204030204" pitchFamily="34" charset="0"/>
            </a:endParaRPr>
          </a:p>
        </p:txBody>
      </p:sp>
    </p:spTree>
    <p:extLst>
      <p:ext uri="{BB962C8B-B14F-4D97-AF65-F5344CB8AC3E}">
        <p14:creationId xmlns:p14="http://schemas.microsoft.com/office/powerpoint/2010/main" val="37919115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80000"/>
            <a:ext cx="9343292" cy="900000"/>
          </a:xfrm>
          <a:ln>
            <a:noFill/>
          </a:ln>
        </p:spPr>
        <p:txBody>
          <a:bodyPr/>
          <a:lstStyle/>
          <a:p>
            <a:r>
              <a:rPr lang="en-CA" dirty="0" smtClean="0"/>
              <a:t>General requirements (1)</a:t>
            </a:r>
            <a:endParaRPr lang="en-CA"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7</a:t>
            </a:fld>
            <a:endParaRPr lang="en-US" dirty="0"/>
          </a:p>
        </p:txBody>
      </p:sp>
      <p:sp>
        <p:nvSpPr>
          <p:cNvPr id="7" name="Content Placeholder 2"/>
          <p:cNvSpPr txBox="1">
            <a:spLocks/>
          </p:cNvSpPr>
          <p:nvPr/>
        </p:nvSpPr>
        <p:spPr>
          <a:xfrm>
            <a:off x="180001" y="1296537"/>
            <a:ext cx="9474638" cy="5183463"/>
          </a:xfrm>
          <a:prstGeom prst="rect">
            <a:avLst/>
          </a:prstGeom>
        </p:spPr>
        <p:txBody>
          <a:bodyPr vert="horz" lIns="72000" tIns="36000" rIns="0" bIns="0" rtlCol="0">
            <a:normAutofit/>
          </a:bodyPr>
          <a:lst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GB" sz="3600" dirty="0" smtClean="0"/>
              <a:t>Maintenance work is properly authorized through the use of procedures and work guidance documents</a:t>
            </a:r>
          </a:p>
          <a:p>
            <a:pPr lvl="0"/>
            <a:endParaRPr lang="fr-FR" sz="3600" dirty="0" smtClean="0"/>
          </a:p>
          <a:p>
            <a:pPr lvl="0"/>
            <a:r>
              <a:rPr lang="fr-FR" sz="3600" dirty="0" err="1" smtClean="0"/>
              <a:t>Work</a:t>
            </a:r>
            <a:r>
              <a:rPr lang="fr-FR" sz="3600" dirty="0" smtClean="0"/>
              <a:t> management </a:t>
            </a:r>
            <a:r>
              <a:rPr lang="fr-FR" sz="3600" dirty="0" err="1" smtClean="0"/>
              <a:t>process</a:t>
            </a:r>
            <a:r>
              <a:rPr lang="fr-FR" sz="3600" dirty="0" smtClean="0"/>
              <a:t> supports the </a:t>
            </a:r>
            <a:r>
              <a:rPr lang="fr-FR" sz="3600" dirty="0" err="1" smtClean="0"/>
              <a:t>completion</a:t>
            </a:r>
            <a:r>
              <a:rPr lang="fr-FR" sz="3600" dirty="0" smtClean="0"/>
              <a:t> of maintenance </a:t>
            </a:r>
            <a:r>
              <a:rPr lang="fr-FR" sz="3600" dirty="0" err="1" smtClean="0"/>
              <a:t>tasks</a:t>
            </a:r>
            <a:r>
              <a:rPr lang="fr-FR" sz="3600" dirty="0" smtClean="0"/>
              <a:t> in a </a:t>
            </a:r>
            <a:r>
              <a:rPr lang="fr-FR" sz="3600" dirty="0" err="1" smtClean="0"/>
              <a:t>safe</a:t>
            </a:r>
            <a:r>
              <a:rPr lang="fr-FR" sz="3600" dirty="0" smtClean="0"/>
              <a:t>, </a:t>
            </a:r>
            <a:r>
              <a:rPr lang="fr-FR" sz="3600" dirty="0" err="1" smtClean="0"/>
              <a:t>timely</a:t>
            </a:r>
            <a:r>
              <a:rPr lang="fr-FR" sz="3600" dirty="0" smtClean="0"/>
              <a:t> and productive </a:t>
            </a:r>
            <a:r>
              <a:rPr lang="fr-FR" sz="3600" dirty="0" err="1" smtClean="0"/>
              <a:t>manner</a:t>
            </a:r>
            <a:endParaRPr lang="fr-FR" sz="3600"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9"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35096113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80000"/>
            <a:ext cx="9343292" cy="900000"/>
          </a:xfrm>
          <a:ln>
            <a:noFill/>
          </a:ln>
        </p:spPr>
        <p:txBody>
          <a:bodyPr/>
          <a:lstStyle/>
          <a:p>
            <a:r>
              <a:rPr lang="en-CA" dirty="0" smtClean="0"/>
              <a:t>General requirements (2)</a:t>
            </a:r>
            <a:endParaRPr lang="en-CA"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8</a:t>
            </a:fld>
            <a:endParaRPr lang="en-US" dirty="0"/>
          </a:p>
        </p:txBody>
      </p:sp>
      <p:sp>
        <p:nvSpPr>
          <p:cNvPr id="7" name="Content Placeholder 2"/>
          <p:cNvSpPr txBox="1">
            <a:spLocks/>
          </p:cNvSpPr>
          <p:nvPr/>
        </p:nvSpPr>
        <p:spPr>
          <a:xfrm>
            <a:off x="180001" y="1131505"/>
            <a:ext cx="9474638" cy="5471327"/>
          </a:xfrm>
          <a:prstGeom prst="rect">
            <a:avLst/>
          </a:prstGeom>
        </p:spPr>
        <p:txBody>
          <a:bodyPr vert="horz" lIns="72000" tIns="36000" rIns="0" bIns="0" rtlCol="0">
            <a:normAutofit/>
          </a:bodyPr>
          <a:lst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GB" dirty="0" smtClean="0"/>
              <a:t>Efficient and effective coordination is established among different maintenance groups (mechanical, electrical, I&amp;C, civil …), and with operations and supporting groups (fire protection, radiation protection, physical protection, industrial safety, etc.)</a:t>
            </a:r>
          </a:p>
          <a:p>
            <a:pPr lvl="0"/>
            <a:endParaRPr lang="fr-FR" dirty="0" smtClean="0"/>
          </a:p>
          <a:p>
            <a:pPr lvl="0"/>
            <a:r>
              <a:rPr lang="fr-FR" dirty="0" smtClean="0"/>
              <a:t>Control room operating personnel are </a:t>
            </a:r>
            <a:r>
              <a:rPr lang="fr-FR" dirty="0" err="1" smtClean="0"/>
              <a:t>directly</a:t>
            </a:r>
            <a:r>
              <a:rPr lang="fr-FR" dirty="0" smtClean="0"/>
              <a:t> </a:t>
            </a:r>
            <a:r>
              <a:rPr lang="fr-FR" dirty="0" err="1" smtClean="0"/>
              <a:t>responsible</a:t>
            </a:r>
            <a:r>
              <a:rPr lang="fr-FR" dirty="0" smtClean="0"/>
              <a:t> for </a:t>
            </a:r>
            <a:r>
              <a:rPr lang="fr-FR" dirty="0" err="1" smtClean="0"/>
              <a:t>safe</a:t>
            </a:r>
            <a:r>
              <a:rPr lang="fr-FR" dirty="0" smtClean="0"/>
              <a:t> </a:t>
            </a:r>
            <a:r>
              <a:rPr lang="fr-FR" dirty="0" err="1" smtClean="0"/>
              <a:t>operation</a:t>
            </a:r>
            <a:r>
              <a:rPr lang="fr-FR" dirty="0" smtClean="0"/>
              <a:t> of the plant</a:t>
            </a:r>
          </a:p>
          <a:p>
            <a:pPr lvl="1"/>
            <a:r>
              <a:rPr lang="fr-FR" dirty="0" smtClean="0"/>
              <a:t>Plant </a:t>
            </a:r>
            <a:r>
              <a:rPr lang="fr-FR" dirty="0" err="1" smtClean="0"/>
              <a:t>equipment</a:t>
            </a:r>
            <a:r>
              <a:rPr lang="fr-FR" dirty="0" smtClean="0"/>
              <a:t> </a:t>
            </a:r>
            <a:r>
              <a:rPr lang="fr-FR" dirty="0" err="1" smtClean="0"/>
              <a:t>is</a:t>
            </a:r>
            <a:r>
              <a:rPr lang="fr-FR" dirty="0" smtClean="0"/>
              <a:t> </a:t>
            </a:r>
            <a:r>
              <a:rPr lang="fr-FR" dirty="0" err="1" smtClean="0"/>
              <a:t>only</a:t>
            </a:r>
            <a:r>
              <a:rPr lang="fr-FR" dirty="0" smtClean="0"/>
              <a:t> </a:t>
            </a:r>
            <a:r>
              <a:rPr lang="fr-FR" dirty="0" err="1" smtClean="0"/>
              <a:t>removed</a:t>
            </a:r>
            <a:r>
              <a:rPr lang="fr-FR" dirty="0" smtClean="0"/>
              <a:t> </a:t>
            </a:r>
            <a:r>
              <a:rPr lang="fr-FR" dirty="0" err="1" smtClean="0"/>
              <a:t>from</a:t>
            </a:r>
            <a:r>
              <a:rPr lang="fr-FR" dirty="0" smtClean="0"/>
              <a:t> service and </a:t>
            </a:r>
            <a:r>
              <a:rPr lang="fr-FR" dirty="0" err="1" smtClean="0"/>
              <a:t>returned</a:t>
            </a:r>
            <a:r>
              <a:rPr lang="fr-FR" dirty="0" smtClean="0"/>
              <a:t> to service </a:t>
            </a:r>
            <a:r>
              <a:rPr lang="fr-FR" dirty="0" err="1" smtClean="0"/>
              <a:t>with</a:t>
            </a:r>
            <a:r>
              <a:rPr lang="fr-FR" dirty="0" smtClean="0"/>
              <a:t> the </a:t>
            </a:r>
            <a:r>
              <a:rPr lang="fr-FR" dirty="0" err="1" smtClean="0"/>
              <a:t>authorization</a:t>
            </a:r>
            <a:r>
              <a:rPr lang="fr-FR" dirty="0" smtClean="0"/>
              <a:t> of the control room </a:t>
            </a:r>
            <a:endParaRPr lang="fr-FR"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9"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22612186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80000"/>
            <a:ext cx="9343292" cy="900000"/>
          </a:xfrm>
          <a:ln>
            <a:noFill/>
          </a:ln>
        </p:spPr>
        <p:txBody>
          <a:bodyPr/>
          <a:lstStyle/>
          <a:p>
            <a:r>
              <a:rPr lang="en-CA" dirty="0" smtClean="0"/>
              <a:t>General requirements (3)</a:t>
            </a:r>
            <a:endParaRPr lang="en-CA"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9</a:t>
            </a:fld>
            <a:endParaRPr lang="en-US" dirty="0"/>
          </a:p>
        </p:txBody>
      </p:sp>
      <p:sp>
        <p:nvSpPr>
          <p:cNvPr id="7" name="Content Placeholder 2"/>
          <p:cNvSpPr txBox="1">
            <a:spLocks/>
          </p:cNvSpPr>
          <p:nvPr/>
        </p:nvSpPr>
        <p:spPr>
          <a:xfrm>
            <a:off x="180001" y="1008673"/>
            <a:ext cx="9474638" cy="5471327"/>
          </a:xfrm>
          <a:prstGeom prst="rect">
            <a:avLst/>
          </a:prstGeom>
        </p:spPr>
        <p:txBody>
          <a:bodyPr vert="horz" lIns="72000" tIns="36000" rIns="0" bIns="0" rtlCol="0">
            <a:normAutofit lnSpcReduction="10000"/>
          </a:bodyPr>
          <a:lst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GB" sz="3900" dirty="0" smtClean="0"/>
              <a:t>Following maintenance, the equipment is returned to service after testing, if necessary, and its configuration is checked and documented</a:t>
            </a:r>
          </a:p>
          <a:p>
            <a:pPr lvl="0"/>
            <a:endParaRPr lang="fr-FR" sz="3900" dirty="0" smtClean="0"/>
          </a:p>
          <a:p>
            <a:pPr lvl="0"/>
            <a:r>
              <a:rPr lang="fr-FR" sz="3900" dirty="0" smtClean="0"/>
              <a:t>Maintenance personnel </a:t>
            </a:r>
          </a:p>
          <a:p>
            <a:pPr lvl="1"/>
            <a:r>
              <a:rPr lang="fr-FR" sz="3500" dirty="0"/>
              <a:t> </a:t>
            </a:r>
            <a:r>
              <a:rPr lang="fr-FR" sz="3500" dirty="0" err="1" smtClean="0"/>
              <a:t>is</a:t>
            </a:r>
            <a:r>
              <a:rPr lang="fr-FR" sz="3500" dirty="0" smtClean="0"/>
              <a:t> </a:t>
            </a:r>
            <a:r>
              <a:rPr lang="fr-FR" sz="3500" dirty="0" err="1" smtClean="0"/>
              <a:t>aware</a:t>
            </a:r>
            <a:r>
              <a:rPr lang="fr-FR" sz="3500" dirty="0" smtClean="0"/>
              <a:t> of the </a:t>
            </a:r>
            <a:r>
              <a:rPr lang="fr-FR" sz="3500" dirty="0" err="1" smtClean="0"/>
              <a:t>potential</a:t>
            </a:r>
            <a:r>
              <a:rPr lang="fr-FR" sz="3500" dirty="0" smtClean="0"/>
              <a:t> </a:t>
            </a:r>
            <a:r>
              <a:rPr lang="fr-FR" sz="3500" dirty="0" err="1" smtClean="0"/>
              <a:t>safety</a:t>
            </a:r>
            <a:r>
              <a:rPr lang="fr-FR" sz="3500" dirty="0" smtClean="0"/>
              <a:t> </a:t>
            </a:r>
            <a:r>
              <a:rPr lang="fr-FR" sz="3500" dirty="0" err="1" smtClean="0"/>
              <a:t>consequences</a:t>
            </a:r>
            <a:r>
              <a:rPr lang="fr-FR" sz="3500" dirty="0" smtClean="0"/>
              <a:t> of </a:t>
            </a:r>
            <a:r>
              <a:rPr lang="fr-FR" sz="3500" dirty="0" err="1" smtClean="0"/>
              <a:t>technical</a:t>
            </a:r>
            <a:r>
              <a:rPr lang="fr-FR" sz="3500" dirty="0" smtClean="0"/>
              <a:t> and </a:t>
            </a:r>
            <a:r>
              <a:rPr lang="fr-FR" sz="3500" dirty="0" err="1" smtClean="0"/>
              <a:t>procedural</a:t>
            </a:r>
            <a:r>
              <a:rPr lang="fr-FR" sz="3500" dirty="0" smtClean="0"/>
              <a:t> </a:t>
            </a:r>
            <a:r>
              <a:rPr lang="fr-FR" sz="3500" dirty="0" err="1" smtClean="0"/>
              <a:t>errors</a:t>
            </a:r>
            <a:r>
              <a:rPr lang="fr-FR" sz="3500" dirty="0" smtClean="0"/>
              <a:t> </a:t>
            </a:r>
            <a:r>
              <a:rPr lang="fr-FR" sz="3500" dirty="0" err="1" smtClean="0"/>
              <a:t>while</a:t>
            </a:r>
            <a:r>
              <a:rPr lang="fr-FR" sz="3500" dirty="0" smtClean="0"/>
              <a:t> </a:t>
            </a:r>
            <a:r>
              <a:rPr lang="fr-FR" sz="3500" dirty="0" err="1" smtClean="0"/>
              <a:t>performing</a:t>
            </a:r>
            <a:r>
              <a:rPr lang="fr-FR" sz="3500" dirty="0" smtClean="0"/>
              <a:t> maintenance</a:t>
            </a:r>
          </a:p>
          <a:p>
            <a:pPr lvl="1"/>
            <a:r>
              <a:rPr lang="fr-FR" sz="3500" dirty="0"/>
              <a:t> </a:t>
            </a:r>
            <a:r>
              <a:rPr lang="fr-FR" sz="3500" dirty="0" err="1" smtClean="0"/>
              <a:t>goes</a:t>
            </a:r>
            <a:r>
              <a:rPr lang="fr-FR" sz="3500" dirty="0" smtClean="0"/>
              <a:t> </a:t>
            </a:r>
            <a:r>
              <a:rPr lang="fr-FR" sz="3500" dirty="0" err="1" smtClean="0"/>
              <a:t>through</a:t>
            </a:r>
            <a:r>
              <a:rPr lang="fr-FR" sz="3500" dirty="0" smtClean="0"/>
              <a:t> </a:t>
            </a:r>
            <a:r>
              <a:rPr lang="fr-FR" sz="3500" dirty="0" err="1" smtClean="0"/>
              <a:t>specific</a:t>
            </a:r>
            <a:r>
              <a:rPr lang="fr-FR" sz="3500" dirty="0" smtClean="0"/>
              <a:t> training to </a:t>
            </a:r>
            <a:r>
              <a:rPr lang="fr-FR" sz="3500" dirty="0" err="1" smtClean="0"/>
              <a:t>qualify</a:t>
            </a:r>
            <a:r>
              <a:rPr lang="fr-FR" sz="3500" dirty="0" smtClean="0"/>
              <a:t> </a:t>
            </a:r>
            <a:endParaRPr lang="fr-FR" sz="4300"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9"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3" name="Bouton d’action : Suivant 2">
            <a:hlinkClick r:id="rId3" action="ppaction://hlinksldjump" highlightClick="1"/>
          </p:cNvPr>
          <p:cNvSpPr/>
          <p:nvPr/>
        </p:nvSpPr>
        <p:spPr>
          <a:xfrm>
            <a:off x="7424382" y="2961564"/>
            <a:ext cx="313899" cy="341194"/>
          </a:xfrm>
          <a:prstGeom prst="actionButtonForwardNex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7001675" y="3336100"/>
            <a:ext cx="1188720" cy="215444"/>
          </a:xfrm>
          <a:prstGeom prst="rect">
            <a:avLst/>
          </a:prstGeom>
          <a:noFill/>
        </p:spPr>
        <p:txBody>
          <a:bodyPr wrap="square" rtlCol="0">
            <a:spAutoFit/>
          </a:bodyPr>
          <a:lstStyle/>
          <a:p>
            <a:r>
              <a:rPr lang="fr-FR" sz="800" b="1" dirty="0" smtClean="0">
                <a:solidFill>
                  <a:srgbClr val="FFC000"/>
                </a:solidFill>
              </a:rPr>
              <a:t>Move to slide n° 55</a:t>
            </a:r>
            <a:endParaRPr lang="fr-FR" sz="800" b="1" dirty="0">
              <a:solidFill>
                <a:srgbClr val="FFC000"/>
              </a:solidFill>
            </a:endParaRPr>
          </a:p>
        </p:txBody>
      </p:sp>
    </p:spTree>
    <p:extLst>
      <p:ext uri="{BB962C8B-B14F-4D97-AF65-F5344CB8AC3E}">
        <p14:creationId xmlns:p14="http://schemas.microsoft.com/office/powerpoint/2010/main" val="18595832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80000"/>
            <a:ext cx="9343292" cy="900000"/>
          </a:xfrm>
          <a:ln>
            <a:noFill/>
          </a:ln>
        </p:spPr>
        <p:txBody>
          <a:bodyPr/>
          <a:lstStyle/>
          <a:p>
            <a:r>
              <a:rPr lang="en-CA" dirty="0" smtClean="0"/>
              <a:t>General requirements (4)</a:t>
            </a:r>
            <a:endParaRPr lang="en-CA"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10</a:t>
            </a:fld>
            <a:endParaRPr lang="en-US" dirty="0"/>
          </a:p>
        </p:txBody>
      </p:sp>
      <p:sp>
        <p:nvSpPr>
          <p:cNvPr id="7" name="Content Placeholder 2"/>
          <p:cNvSpPr txBox="1">
            <a:spLocks/>
          </p:cNvSpPr>
          <p:nvPr/>
        </p:nvSpPr>
        <p:spPr>
          <a:xfrm>
            <a:off x="180001" y="1392072"/>
            <a:ext cx="9474638" cy="5087928"/>
          </a:xfrm>
          <a:prstGeom prst="rect">
            <a:avLst/>
          </a:prstGeom>
        </p:spPr>
        <p:txBody>
          <a:bodyPr vert="horz" lIns="72000" tIns="36000" rIns="0" bIns="0" rtlCol="0">
            <a:normAutofit/>
          </a:bodyPr>
          <a:lst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GB" sz="4000" dirty="0" smtClean="0"/>
              <a:t>Arrangements are established to procure, receive, store and issue spare parts and materials for use in the NPP</a:t>
            </a:r>
          </a:p>
          <a:p>
            <a:pPr lvl="0"/>
            <a:endParaRPr lang="fr-FR" sz="4000" dirty="0" smtClean="0"/>
          </a:p>
          <a:p>
            <a:pPr lvl="0"/>
            <a:r>
              <a:rPr lang="fr-FR" sz="4000" dirty="0" smtClean="0"/>
              <a:t>The </a:t>
            </a:r>
            <a:r>
              <a:rPr lang="fr-FR" sz="4000" dirty="0" err="1" smtClean="0"/>
              <a:t>spares</a:t>
            </a:r>
            <a:r>
              <a:rPr lang="fr-FR" sz="4000" dirty="0" smtClean="0"/>
              <a:t> have the </a:t>
            </a:r>
            <a:r>
              <a:rPr lang="fr-FR" sz="4000" dirty="0" err="1" smtClean="0"/>
              <a:t>same</a:t>
            </a:r>
            <a:r>
              <a:rPr lang="fr-FR" sz="4000" dirty="0" smtClean="0"/>
              <a:t> </a:t>
            </a:r>
            <a:r>
              <a:rPr lang="fr-FR" sz="4000" dirty="0" err="1" smtClean="0"/>
              <a:t>technical</a:t>
            </a:r>
            <a:r>
              <a:rPr lang="fr-FR" sz="4000" dirty="0" smtClean="0"/>
              <a:t> standards and </a:t>
            </a:r>
            <a:r>
              <a:rPr lang="fr-FR" sz="4000" dirty="0" err="1" smtClean="0"/>
              <a:t>quality</a:t>
            </a:r>
            <a:r>
              <a:rPr lang="fr-FR" sz="4000" dirty="0" smtClean="0"/>
              <a:t> as the </a:t>
            </a:r>
            <a:r>
              <a:rPr lang="fr-FR" sz="4000" dirty="0" err="1" smtClean="0"/>
              <a:t>installed</a:t>
            </a:r>
            <a:r>
              <a:rPr lang="fr-FR" sz="4000" dirty="0" smtClean="0"/>
              <a:t> plant items</a:t>
            </a:r>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9"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28754435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80000"/>
            <a:ext cx="9343292" cy="900000"/>
          </a:xfrm>
          <a:ln>
            <a:noFill/>
          </a:ln>
        </p:spPr>
        <p:txBody>
          <a:bodyPr/>
          <a:lstStyle/>
          <a:p>
            <a:r>
              <a:rPr lang="en-CA" dirty="0" smtClean="0"/>
              <a:t>General requirements (5)</a:t>
            </a:r>
            <a:endParaRPr lang="en-CA"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11</a:t>
            </a:fld>
            <a:endParaRPr lang="en-US" dirty="0"/>
          </a:p>
        </p:txBody>
      </p:sp>
      <p:sp>
        <p:nvSpPr>
          <p:cNvPr id="7" name="Content Placeholder 2"/>
          <p:cNvSpPr txBox="1">
            <a:spLocks/>
          </p:cNvSpPr>
          <p:nvPr/>
        </p:nvSpPr>
        <p:spPr>
          <a:xfrm>
            <a:off x="180001" y="1146409"/>
            <a:ext cx="9474638" cy="5183463"/>
          </a:xfrm>
          <a:prstGeom prst="rect">
            <a:avLst/>
          </a:prstGeom>
        </p:spPr>
        <p:txBody>
          <a:bodyPr vert="horz" lIns="72000" tIns="36000" rIns="0" bIns="0" rtlCol="0">
            <a:normAutofit fontScale="70000" lnSpcReduction="20000"/>
          </a:bodyPr>
          <a:lst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en-GB" sz="5100" dirty="0" smtClean="0"/>
              <a:t>All activities of maintenance, testing, surveillance and inspection are recorded, stored and </a:t>
            </a:r>
            <a:r>
              <a:rPr lang="en-GB" sz="5100" dirty="0" err="1" smtClean="0"/>
              <a:t>analyzed</a:t>
            </a:r>
            <a:endParaRPr lang="en-GB" sz="5100" dirty="0" smtClean="0"/>
          </a:p>
          <a:p>
            <a:pPr lvl="0"/>
            <a:endParaRPr lang="fr-FR" sz="5100" dirty="0" smtClean="0"/>
          </a:p>
          <a:p>
            <a:pPr lvl="0"/>
            <a:r>
              <a:rPr lang="fr-FR" sz="5100" dirty="0" smtClean="0"/>
              <a:t>If </a:t>
            </a:r>
            <a:r>
              <a:rPr lang="fr-FR" sz="5100" dirty="0" err="1" smtClean="0"/>
              <a:t>any</a:t>
            </a:r>
            <a:r>
              <a:rPr lang="fr-FR" sz="5100" dirty="0" smtClean="0"/>
              <a:t> </a:t>
            </a:r>
            <a:r>
              <a:rPr lang="fr-FR" sz="5100" dirty="0" err="1" smtClean="0"/>
              <a:t>abnormal</a:t>
            </a:r>
            <a:r>
              <a:rPr lang="fr-FR" sz="5100" dirty="0" smtClean="0"/>
              <a:t> </a:t>
            </a:r>
            <a:r>
              <a:rPr lang="fr-FR" sz="5100" dirty="0" err="1" smtClean="0"/>
              <a:t>event</a:t>
            </a:r>
            <a:r>
              <a:rPr lang="fr-FR" sz="5100" dirty="0" smtClean="0"/>
              <a:t> </a:t>
            </a:r>
            <a:r>
              <a:rPr lang="fr-FR" sz="5100" dirty="0" err="1" smtClean="0"/>
              <a:t>happens</a:t>
            </a:r>
            <a:r>
              <a:rPr lang="fr-FR" sz="5100" dirty="0" smtClean="0"/>
              <a:t>, the operating </a:t>
            </a:r>
            <a:r>
              <a:rPr lang="fr-FR" sz="5100" dirty="0" err="1" smtClean="0"/>
              <a:t>organization</a:t>
            </a:r>
            <a:r>
              <a:rPr lang="fr-FR" sz="5100" dirty="0" smtClean="0"/>
              <a:t> </a:t>
            </a:r>
            <a:r>
              <a:rPr lang="fr-FR" sz="5100" dirty="0" err="1" smtClean="0"/>
              <a:t>revalidates</a:t>
            </a:r>
            <a:r>
              <a:rPr lang="fr-FR" sz="5100" dirty="0" smtClean="0"/>
              <a:t> the </a:t>
            </a:r>
            <a:r>
              <a:rPr lang="fr-FR" sz="5100" dirty="0" err="1" smtClean="0"/>
              <a:t>safety</a:t>
            </a:r>
            <a:r>
              <a:rPr lang="fr-FR" sz="5100" dirty="0" smtClean="0"/>
              <a:t> </a:t>
            </a:r>
            <a:r>
              <a:rPr lang="fr-FR" sz="5100" dirty="0" err="1" smtClean="0"/>
              <a:t>functions</a:t>
            </a:r>
            <a:r>
              <a:rPr lang="fr-FR" sz="5100" dirty="0" smtClean="0"/>
              <a:t> and the structural and </a:t>
            </a:r>
            <a:r>
              <a:rPr lang="fr-FR" sz="5100" dirty="0" err="1" smtClean="0"/>
              <a:t>functional</a:t>
            </a:r>
            <a:r>
              <a:rPr lang="fr-FR" sz="5100" dirty="0" smtClean="0"/>
              <a:t> </a:t>
            </a:r>
            <a:r>
              <a:rPr lang="fr-FR" sz="5100" dirty="0" err="1" smtClean="0"/>
              <a:t>integrity</a:t>
            </a:r>
            <a:r>
              <a:rPr lang="fr-FR" sz="5100" dirty="0" smtClean="0"/>
              <a:t> of </a:t>
            </a:r>
            <a:r>
              <a:rPr lang="fr-FR" sz="5100" dirty="0" err="1" smtClean="0"/>
              <a:t>any</a:t>
            </a:r>
            <a:r>
              <a:rPr lang="fr-FR" sz="5100" dirty="0" smtClean="0"/>
              <a:t> SSC </a:t>
            </a:r>
            <a:r>
              <a:rPr lang="fr-FR" sz="5100" dirty="0" err="1" smtClean="0"/>
              <a:t>that</a:t>
            </a:r>
            <a:r>
              <a:rPr lang="fr-FR" sz="5100" dirty="0" smtClean="0"/>
              <a:t> </a:t>
            </a:r>
            <a:r>
              <a:rPr lang="fr-FR" sz="5100" dirty="0" err="1" smtClean="0"/>
              <a:t>may</a:t>
            </a:r>
            <a:r>
              <a:rPr lang="fr-FR" sz="5100" dirty="0" smtClean="0"/>
              <a:t> have been </a:t>
            </a:r>
            <a:r>
              <a:rPr lang="fr-FR" sz="5100" dirty="0" err="1" smtClean="0"/>
              <a:t>challenged</a:t>
            </a:r>
            <a:r>
              <a:rPr lang="fr-FR" sz="5100" dirty="0" smtClean="0"/>
              <a:t>  by the </a:t>
            </a:r>
            <a:r>
              <a:rPr lang="fr-FR" sz="5100" dirty="0" err="1" smtClean="0"/>
              <a:t>event</a:t>
            </a:r>
            <a:endParaRPr lang="fr-FR" sz="5100" dirty="0" smtClean="0"/>
          </a:p>
          <a:p>
            <a:pPr lvl="0"/>
            <a:endParaRPr lang="fr-FR" sz="5100" dirty="0" smtClean="0"/>
          </a:p>
          <a:p>
            <a:pPr lvl="0"/>
            <a:r>
              <a:rPr lang="fr-FR" sz="5100" dirty="0" smtClean="0"/>
              <a:t>Corrective actions </a:t>
            </a:r>
            <a:r>
              <a:rPr lang="fr-FR" sz="5100" dirty="0" err="1" smtClean="0"/>
              <a:t>include</a:t>
            </a:r>
            <a:r>
              <a:rPr lang="fr-FR" sz="5100" dirty="0" smtClean="0"/>
              <a:t> in-service inspection, </a:t>
            </a:r>
            <a:r>
              <a:rPr lang="fr-FR" sz="5100" dirty="0" err="1" smtClean="0"/>
              <a:t>testing</a:t>
            </a:r>
            <a:r>
              <a:rPr lang="fr-FR" sz="5100" dirty="0" smtClean="0"/>
              <a:t> and maintenance, as </a:t>
            </a:r>
            <a:r>
              <a:rPr lang="fr-FR" sz="5100" dirty="0" err="1" smtClean="0"/>
              <a:t>appropriate</a:t>
            </a:r>
            <a:endParaRPr lang="fr-FR" sz="5100" dirty="0" smtClean="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9"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40012996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80000"/>
            <a:ext cx="9343292" cy="900000"/>
          </a:xfrm>
          <a:ln>
            <a:noFill/>
          </a:ln>
        </p:spPr>
        <p:txBody>
          <a:bodyPr/>
          <a:lstStyle/>
          <a:p>
            <a:r>
              <a:rPr lang="en-CA" dirty="0" smtClean="0"/>
              <a:t>General requirements – Outage (1)</a:t>
            </a:r>
            <a:endParaRPr lang="en-CA"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12</a:t>
            </a:fld>
            <a:endParaRPr lang="en-US" dirty="0"/>
          </a:p>
        </p:txBody>
      </p:sp>
      <p:sp>
        <p:nvSpPr>
          <p:cNvPr id="7" name="Content Placeholder 2"/>
          <p:cNvSpPr txBox="1">
            <a:spLocks/>
          </p:cNvSpPr>
          <p:nvPr/>
        </p:nvSpPr>
        <p:spPr>
          <a:xfrm>
            <a:off x="180001" y="1296537"/>
            <a:ext cx="9474638" cy="5183463"/>
          </a:xfrm>
          <a:prstGeom prst="rect">
            <a:avLst/>
          </a:prstGeom>
        </p:spPr>
        <p:txBody>
          <a:bodyPr vert="horz" lIns="72000" tIns="36000" rIns="0" bIns="0" rtlCol="0">
            <a:normAutofit fontScale="92500"/>
          </a:bodyPr>
          <a:lst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fr-FR" sz="3600" dirty="0" err="1" smtClean="0"/>
              <a:t>Outages</a:t>
            </a:r>
            <a:r>
              <a:rPr lang="fr-FR" sz="3600" dirty="0" smtClean="0"/>
              <a:t> are </a:t>
            </a:r>
            <a:r>
              <a:rPr lang="fr-FR" sz="3600" dirty="0" err="1" smtClean="0"/>
              <a:t>used</a:t>
            </a:r>
            <a:r>
              <a:rPr lang="fr-FR" sz="3600" dirty="0" smtClean="0"/>
              <a:t> to </a:t>
            </a:r>
            <a:r>
              <a:rPr lang="fr-FR" sz="3600" dirty="0" err="1" smtClean="0"/>
              <a:t>perform</a:t>
            </a:r>
            <a:r>
              <a:rPr lang="fr-FR" sz="3600" dirty="0" smtClean="0"/>
              <a:t> </a:t>
            </a:r>
            <a:r>
              <a:rPr lang="en-GB" sz="3600" dirty="0"/>
              <a:t>maintenance, testing, surveillance and inspection </a:t>
            </a:r>
            <a:r>
              <a:rPr lang="fr-FR" sz="3600" dirty="0" err="1" smtClean="0"/>
              <a:t>activities</a:t>
            </a:r>
            <a:r>
              <a:rPr lang="fr-FR" sz="3600" dirty="0" smtClean="0"/>
              <a:t> </a:t>
            </a:r>
            <a:r>
              <a:rPr lang="fr-FR" sz="3600" dirty="0" err="1" smtClean="0"/>
              <a:t>that</a:t>
            </a:r>
            <a:r>
              <a:rPr lang="fr-FR" sz="3600" dirty="0" smtClean="0"/>
              <a:t> </a:t>
            </a:r>
            <a:r>
              <a:rPr lang="fr-FR" sz="3600" dirty="0" err="1" smtClean="0"/>
              <a:t>cannot</a:t>
            </a:r>
            <a:r>
              <a:rPr lang="fr-FR" sz="3600" dirty="0" smtClean="0"/>
              <a:t> </a:t>
            </a:r>
            <a:r>
              <a:rPr lang="fr-FR" sz="3600" dirty="0" err="1" smtClean="0"/>
              <a:t>be</a:t>
            </a:r>
            <a:r>
              <a:rPr lang="fr-FR" sz="3600" dirty="0" smtClean="0"/>
              <a:t> </a:t>
            </a:r>
            <a:r>
              <a:rPr lang="fr-FR" sz="3600" dirty="0" err="1" smtClean="0"/>
              <a:t>performed</a:t>
            </a:r>
            <a:r>
              <a:rPr lang="fr-FR" sz="3600" dirty="0" smtClean="0"/>
              <a:t> </a:t>
            </a:r>
            <a:r>
              <a:rPr lang="fr-FR" sz="3600" dirty="0" err="1" smtClean="0"/>
              <a:t>when</a:t>
            </a:r>
            <a:r>
              <a:rPr lang="fr-FR" sz="3600" dirty="0" smtClean="0"/>
              <a:t> the plant </a:t>
            </a:r>
            <a:r>
              <a:rPr lang="fr-FR" sz="3600" dirty="0" err="1" smtClean="0"/>
              <a:t>is</a:t>
            </a:r>
            <a:r>
              <a:rPr lang="fr-FR" sz="3600" dirty="0" smtClean="0"/>
              <a:t> in power </a:t>
            </a:r>
            <a:r>
              <a:rPr lang="fr-FR" sz="3600" dirty="0" err="1" smtClean="0"/>
              <a:t>operation</a:t>
            </a:r>
            <a:endParaRPr lang="fr-FR" sz="3600" dirty="0" smtClean="0"/>
          </a:p>
          <a:p>
            <a:pPr lvl="1"/>
            <a:r>
              <a:rPr lang="fr-FR" dirty="0" smtClean="0"/>
              <a:t>Nuclear </a:t>
            </a:r>
            <a:r>
              <a:rPr lang="fr-FR" dirty="0" err="1" smtClean="0"/>
              <a:t>safety</a:t>
            </a:r>
            <a:r>
              <a:rPr lang="fr-FR" dirty="0" smtClean="0"/>
              <a:t> </a:t>
            </a:r>
            <a:r>
              <a:rPr lang="fr-FR" dirty="0" err="1" smtClean="0"/>
              <a:t>is</a:t>
            </a:r>
            <a:r>
              <a:rPr lang="fr-FR" dirty="0" smtClean="0"/>
              <a:t> </a:t>
            </a:r>
            <a:r>
              <a:rPr lang="fr-FR" dirty="0" err="1" smtClean="0"/>
              <a:t>paramount</a:t>
            </a:r>
            <a:endParaRPr lang="fr-FR" dirty="0" smtClean="0"/>
          </a:p>
          <a:p>
            <a:pPr lvl="1"/>
            <a:r>
              <a:rPr lang="fr-FR" dirty="0" smtClean="0"/>
              <a:t>Effective </a:t>
            </a:r>
            <a:r>
              <a:rPr lang="fr-FR" dirty="0" err="1" smtClean="0"/>
              <a:t>implementation</a:t>
            </a:r>
            <a:r>
              <a:rPr lang="fr-FR" dirty="0" smtClean="0"/>
              <a:t> and control of all </a:t>
            </a:r>
            <a:r>
              <a:rPr lang="fr-FR" dirty="0" err="1" smtClean="0"/>
              <a:t>activities</a:t>
            </a:r>
            <a:r>
              <a:rPr lang="fr-FR" dirty="0" smtClean="0"/>
              <a:t> </a:t>
            </a:r>
            <a:r>
              <a:rPr lang="fr-FR" dirty="0" err="1" smtClean="0"/>
              <a:t>during</a:t>
            </a:r>
            <a:r>
              <a:rPr lang="fr-FR" dirty="0" smtClean="0"/>
              <a:t> p</a:t>
            </a:r>
            <a:r>
              <a:rPr lang="en-GB" dirty="0" err="1" smtClean="0"/>
              <a:t>lanned</a:t>
            </a:r>
            <a:r>
              <a:rPr lang="en-GB" dirty="0" smtClean="0"/>
              <a:t> and forced outages</a:t>
            </a:r>
          </a:p>
          <a:p>
            <a:pPr lvl="2"/>
            <a:r>
              <a:rPr lang="en-GB" dirty="0" smtClean="0"/>
              <a:t>Extensive preparation</a:t>
            </a:r>
          </a:p>
          <a:p>
            <a:pPr lvl="2"/>
            <a:r>
              <a:rPr lang="en-GB" dirty="0" smtClean="0"/>
              <a:t>Interface between maintenance and other groups are clearly defined</a:t>
            </a:r>
          </a:p>
          <a:p>
            <a:pPr lvl="2"/>
            <a:r>
              <a:rPr lang="en-GB" dirty="0" smtClean="0"/>
              <a:t>Tracking system is used to monitor the status and ensure controlled execution of outage activities</a:t>
            </a:r>
          </a:p>
          <a:p>
            <a:pPr lvl="2"/>
            <a:endParaRPr lang="en-GB" dirty="0" smtClean="0"/>
          </a:p>
          <a:p>
            <a:pPr lvl="1"/>
            <a:endParaRPr lang="en-GB" dirty="0" smtClean="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9"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18035259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80000"/>
            <a:ext cx="9343292" cy="900000"/>
          </a:xfrm>
          <a:ln>
            <a:noFill/>
          </a:ln>
        </p:spPr>
        <p:txBody>
          <a:bodyPr/>
          <a:lstStyle/>
          <a:p>
            <a:r>
              <a:rPr lang="en-CA" dirty="0" smtClean="0"/>
              <a:t>General requirements – Outage (2)</a:t>
            </a:r>
            <a:endParaRPr lang="en-CA"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13</a:t>
            </a:fld>
            <a:endParaRPr lang="en-US" dirty="0"/>
          </a:p>
        </p:txBody>
      </p:sp>
      <p:sp>
        <p:nvSpPr>
          <p:cNvPr id="7" name="Content Placeholder 2"/>
          <p:cNvSpPr txBox="1">
            <a:spLocks/>
          </p:cNvSpPr>
          <p:nvPr/>
        </p:nvSpPr>
        <p:spPr>
          <a:xfrm>
            <a:off x="180001" y="1214649"/>
            <a:ext cx="9474638" cy="5183463"/>
          </a:xfrm>
          <a:prstGeom prst="rect">
            <a:avLst/>
          </a:prstGeom>
        </p:spPr>
        <p:txBody>
          <a:bodyPr vert="horz" lIns="72000" tIns="36000" rIns="0" bIns="0" rtlCol="0">
            <a:normAutofit fontScale="85000" lnSpcReduction="20000"/>
          </a:bodyPr>
          <a:lst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0"/>
            <a:r>
              <a:rPr lang="fr-FR" sz="3600" dirty="0" err="1" smtClean="0"/>
              <a:t>Outages</a:t>
            </a:r>
            <a:r>
              <a:rPr lang="fr-FR" sz="3600" dirty="0" smtClean="0"/>
              <a:t> </a:t>
            </a:r>
            <a:r>
              <a:rPr lang="fr-FR" sz="3600" dirty="0" err="1" smtClean="0"/>
              <a:t>activites</a:t>
            </a:r>
            <a:r>
              <a:rPr lang="fr-FR" sz="3600" dirty="0" smtClean="0"/>
              <a:t> are </a:t>
            </a:r>
            <a:r>
              <a:rPr lang="fr-FR" sz="3600" dirty="0" err="1" smtClean="0"/>
              <a:t>also</a:t>
            </a:r>
            <a:r>
              <a:rPr lang="fr-FR" sz="3600" dirty="0" smtClean="0"/>
              <a:t> </a:t>
            </a:r>
            <a:r>
              <a:rPr lang="fr-FR" sz="3600" dirty="0" err="1" smtClean="0"/>
              <a:t>performed</a:t>
            </a:r>
            <a:r>
              <a:rPr lang="fr-FR" sz="3600" dirty="0" smtClean="0"/>
              <a:t> by </a:t>
            </a:r>
            <a:r>
              <a:rPr lang="fr-FR" sz="3600" dirty="0" err="1" smtClean="0"/>
              <a:t>contractors</a:t>
            </a:r>
            <a:r>
              <a:rPr lang="fr-FR" sz="3600" dirty="0" smtClean="0"/>
              <a:t> and have to </a:t>
            </a:r>
            <a:r>
              <a:rPr lang="fr-FR" sz="3600" dirty="0" err="1" smtClean="0"/>
              <a:t>be</a:t>
            </a:r>
            <a:r>
              <a:rPr lang="fr-FR" sz="3600" dirty="0" smtClean="0"/>
              <a:t> </a:t>
            </a:r>
            <a:r>
              <a:rPr lang="fr-FR" sz="3600" dirty="0" err="1" smtClean="0"/>
              <a:t>supervised</a:t>
            </a:r>
            <a:r>
              <a:rPr lang="fr-FR" sz="3600" dirty="0" smtClean="0"/>
              <a:t> by </a:t>
            </a:r>
            <a:r>
              <a:rPr lang="fr-FR" sz="3600" dirty="0" err="1" smtClean="0"/>
              <a:t>means</a:t>
            </a:r>
            <a:r>
              <a:rPr lang="fr-FR" sz="3600" dirty="0" smtClean="0"/>
              <a:t> of </a:t>
            </a:r>
            <a:r>
              <a:rPr lang="fr-FR" sz="3600" dirty="0" err="1" smtClean="0"/>
              <a:t>established</a:t>
            </a:r>
            <a:r>
              <a:rPr lang="fr-FR" sz="3600" dirty="0" smtClean="0"/>
              <a:t> management </a:t>
            </a:r>
            <a:r>
              <a:rPr lang="fr-FR" sz="3600" dirty="0" err="1" smtClean="0"/>
              <a:t>systems</a:t>
            </a:r>
            <a:endParaRPr lang="fr-FR" sz="3600" dirty="0" smtClean="0"/>
          </a:p>
          <a:p>
            <a:pPr lvl="1"/>
            <a:r>
              <a:rPr lang="fr-FR" dirty="0" smtClean="0"/>
              <a:t>Training and qualification of </a:t>
            </a:r>
            <a:r>
              <a:rPr lang="fr-FR" dirty="0" err="1" smtClean="0"/>
              <a:t>contractor</a:t>
            </a:r>
            <a:r>
              <a:rPr lang="fr-FR" dirty="0" smtClean="0"/>
              <a:t> personnel, radiation protection, </a:t>
            </a:r>
            <a:r>
              <a:rPr lang="fr-FR" dirty="0" err="1" smtClean="0"/>
              <a:t>familiarity</a:t>
            </a:r>
            <a:r>
              <a:rPr lang="fr-FR" dirty="0" smtClean="0"/>
              <a:t> </a:t>
            </a:r>
            <a:r>
              <a:rPr lang="fr-FR" dirty="0" err="1" smtClean="0"/>
              <a:t>with</a:t>
            </a:r>
            <a:r>
              <a:rPr lang="fr-FR" dirty="0" smtClean="0"/>
              <a:t> and </a:t>
            </a:r>
            <a:r>
              <a:rPr lang="fr-FR" dirty="0" err="1" smtClean="0"/>
              <a:t>adherence</a:t>
            </a:r>
            <a:r>
              <a:rPr lang="fr-FR" dirty="0" smtClean="0"/>
              <a:t> to </a:t>
            </a:r>
            <a:r>
              <a:rPr lang="fr-FR" dirty="0" err="1" smtClean="0"/>
              <a:t>procedures</a:t>
            </a:r>
            <a:r>
              <a:rPr lang="fr-FR" dirty="0" smtClean="0"/>
              <a:t>, </a:t>
            </a:r>
            <a:r>
              <a:rPr lang="fr-FR" dirty="0" err="1" smtClean="0"/>
              <a:t>understanding</a:t>
            </a:r>
            <a:r>
              <a:rPr lang="fr-FR" dirty="0" smtClean="0"/>
              <a:t> of plant </a:t>
            </a:r>
            <a:r>
              <a:rPr lang="fr-FR" dirty="0" err="1" smtClean="0"/>
              <a:t>systems</a:t>
            </a:r>
            <a:r>
              <a:rPr lang="fr-FR" dirty="0" smtClean="0"/>
              <a:t>, and applicable administrative </a:t>
            </a:r>
            <a:r>
              <a:rPr lang="fr-FR" dirty="0" err="1" smtClean="0"/>
              <a:t>procedures</a:t>
            </a:r>
            <a:r>
              <a:rPr lang="fr-FR" dirty="0" smtClean="0"/>
              <a:t> for </a:t>
            </a:r>
            <a:r>
              <a:rPr lang="fr-FR" dirty="0" err="1" smtClean="0"/>
              <a:t>both</a:t>
            </a:r>
            <a:r>
              <a:rPr lang="fr-FR" dirty="0" smtClean="0"/>
              <a:t> normal </a:t>
            </a:r>
            <a:r>
              <a:rPr lang="fr-FR" dirty="0" err="1" smtClean="0"/>
              <a:t>operation</a:t>
            </a:r>
            <a:r>
              <a:rPr lang="fr-FR" dirty="0" smtClean="0"/>
              <a:t> and emergency conditions</a:t>
            </a:r>
          </a:p>
          <a:p>
            <a:pPr lvl="1"/>
            <a:r>
              <a:rPr lang="fr-FR" dirty="0" smtClean="0"/>
              <a:t> The operating </a:t>
            </a:r>
            <a:r>
              <a:rPr lang="fr-FR" dirty="0" err="1" smtClean="0"/>
              <a:t>organization</a:t>
            </a:r>
            <a:r>
              <a:rPr lang="fr-FR" dirty="0" smtClean="0"/>
              <a:t> </a:t>
            </a:r>
            <a:r>
              <a:rPr lang="fr-FR" dirty="0" err="1" smtClean="0"/>
              <a:t>is</a:t>
            </a:r>
            <a:r>
              <a:rPr lang="fr-FR" dirty="0" smtClean="0"/>
              <a:t> </a:t>
            </a:r>
            <a:r>
              <a:rPr lang="fr-FR" dirty="0" err="1" smtClean="0"/>
              <a:t>reponsible</a:t>
            </a:r>
            <a:r>
              <a:rPr lang="fr-FR" dirty="0" smtClean="0"/>
              <a:t> for plant </a:t>
            </a:r>
            <a:r>
              <a:rPr lang="fr-FR" dirty="0" err="1" smtClean="0"/>
              <a:t>safety</a:t>
            </a:r>
            <a:r>
              <a:rPr lang="fr-FR" dirty="0" smtClean="0"/>
              <a:t> and for </a:t>
            </a:r>
            <a:r>
              <a:rPr lang="fr-FR" dirty="0" err="1" smtClean="0"/>
              <a:t>ensuring</a:t>
            </a:r>
            <a:r>
              <a:rPr lang="fr-FR" dirty="0" smtClean="0"/>
              <a:t> </a:t>
            </a:r>
            <a:r>
              <a:rPr lang="fr-FR" dirty="0" err="1" smtClean="0"/>
              <a:t>that</a:t>
            </a:r>
            <a:r>
              <a:rPr lang="fr-FR" dirty="0" smtClean="0"/>
              <a:t> the </a:t>
            </a:r>
            <a:r>
              <a:rPr lang="fr-FR" dirty="0" err="1" smtClean="0"/>
              <a:t>contractor’s</a:t>
            </a:r>
            <a:r>
              <a:rPr lang="fr-FR" dirty="0" smtClean="0"/>
              <a:t> </a:t>
            </a:r>
            <a:r>
              <a:rPr lang="fr-FR" dirty="0" err="1" smtClean="0"/>
              <a:t>work</a:t>
            </a:r>
            <a:r>
              <a:rPr lang="fr-FR" dirty="0" smtClean="0"/>
              <a:t> </a:t>
            </a:r>
            <a:r>
              <a:rPr lang="fr-FR" dirty="0" err="1" smtClean="0"/>
              <a:t>is</a:t>
            </a:r>
            <a:r>
              <a:rPr lang="fr-FR" dirty="0" smtClean="0"/>
              <a:t> of the </a:t>
            </a:r>
            <a:r>
              <a:rPr lang="fr-FR" dirty="0" err="1" smtClean="0"/>
              <a:t>required</a:t>
            </a:r>
            <a:r>
              <a:rPr lang="fr-FR" dirty="0" smtClean="0"/>
              <a:t> </a:t>
            </a:r>
            <a:r>
              <a:rPr lang="fr-FR" dirty="0" err="1" smtClean="0"/>
              <a:t>quality</a:t>
            </a:r>
            <a:endParaRPr lang="fr-FR" sz="3200" dirty="0" smtClean="0"/>
          </a:p>
          <a:p>
            <a:endParaRPr lang="fr-FR" sz="3600" dirty="0" smtClean="0"/>
          </a:p>
          <a:p>
            <a:r>
              <a:rPr lang="fr-FR" sz="3600" dirty="0" smtClean="0"/>
              <a:t>ALARA </a:t>
            </a:r>
            <a:r>
              <a:rPr lang="fr-FR" sz="3600" dirty="0" err="1" smtClean="0"/>
              <a:t>principle</a:t>
            </a:r>
            <a:r>
              <a:rPr lang="fr-FR" sz="3600" dirty="0" smtClean="0"/>
              <a:t> and </a:t>
            </a:r>
            <a:r>
              <a:rPr lang="fr-FR" sz="3600" dirty="0" err="1" smtClean="0"/>
              <a:t>waste</a:t>
            </a:r>
            <a:r>
              <a:rPr lang="fr-FR" sz="3600" dirty="0" smtClean="0"/>
              <a:t> </a:t>
            </a:r>
            <a:r>
              <a:rPr lang="fr-FR" sz="3600" dirty="0" err="1" smtClean="0"/>
              <a:t>reduction</a:t>
            </a:r>
            <a:r>
              <a:rPr lang="fr-FR" sz="3600" dirty="0" smtClean="0"/>
              <a:t> programmes are </a:t>
            </a:r>
            <a:r>
              <a:rPr lang="fr-FR" sz="3600" dirty="0" err="1" smtClean="0"/>
              <a:t>taken</a:t>
            </a:r>
            <a:r>
              <a:rPr lang="fr-FR" sz="3600" dirty="0" smtClean="0"/>
              <a:t> </a:t>
            </a:r>
            <a:r>
              <a:rPr lang="fr-FR" sz="3600" dirty="0" err="1" smtClean="0"/>
              <a:t>into</a:t>
            </a:r>
            <a:r>
              <a:rPr lang="fr-FR" sz="3600" dirty="0" smtClean="0"/>
              <a:t> </a:t>
            </a:r>
            <a:r>
              <a:rPr lang="fr-FR" sz="3600" dirty="0" err="1" smtClean="0"/>
              <a:t>consideration</a:t>
            </a:r>
            <a:endParaRPr lang="fr-FR" sz="3600" dirty="0" smtClean="0"/>
          </a:p>
          <a:p>
            <a:pPr lvl="1"/>
            <a:r>
              <a:rPr lang="fr-FR" dirty="0" smtClean="0"/>
              <a:t>High dose </a:t>
            </a:r>
            <a:r>
              <a:rPr lang="fr-FR" dirty="0" err="1" smtClean="0"/>
              <a:t>work</a:t>
            </a:r>
            <a:r>
              <a:rPr lang="fr-FR" dirty="0" smtClean="0"/>
              <a:t> </a:t>
            </a:r>
            <a:r>
              <a:rPr lang="fr-FR" dirty="0" err="1" smtClean="0"/>
              <a:t>is</a:t>
            </a:r>
            <a:r>
              <a:rPr lang="fr-FR" dirty="0" smtClean="0"/>
              <a:t> </a:t>
            </a:r>
            <a:r>
              <a:rPr lang="fr-FR" dirty="0" err="1" smtClean="0"/>
              <a:t>planned</a:t>
            </a:r>
            <a:r>
              <a:rPr lang="fr-FR" dirty="0" smtClean="0"/>
              <a:t> and </a:t>
            </a:r>
            <a:r>
              <a:rPr lang="fr-FR" dirty="0" err="1" smtClean="0"/>
              <a:t>co-ordinated</a:t>
            </a:r>
            <a:r>
              <a:rPr lang="fr-FR" dirty="0" smtClean="0"/>
              <a:t> </a:t>
            </a:r>
            <a:r>
              <a:rPr lang="fr-FR" dirty="0" err="1" smtClean="0"/>
              <a:t>so</a:t>
            </a:r>
            <a:r>
              <a:rPr lang="fr-FR" dirty="0" smtClean="0"/>
              <a:t> as to </a:t>
            </a:r>
            <a:r>
              <a:rPr lang="fr-FR" dirty="0" err="1" smtClean="0"/>
              <a:t>mininimize</a:t>
            </a:r>
            <a:r>
              <a:rPr lang="fr-FR" dirty="0" smtClean="0"/>
              <a:t> doses</a:t>
            </a:r>
            <a:endParaRPr lang="en-GB" dirty="0" smtClean="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9"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26711436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80000"/>
            <a:ext cx="9343292" cy="900000"/>
          </a:xfrm>
          <a:ln>
            <a:noFill/>
          </a:ln>
        </p:spPr>
        <p:txBody>
          <a:bodyPr/>
          <a:lstStyle/>
          <a:p>
            <a:r>
              <a:rPr lang="en-CA" dirty="0" smtClean="0"/>
              <a:t>SSR-2/2 (rev 1)</a:t>
            </a:r>
            <a:endParaRPr lang="en-CA"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14</a:t>
            </a:fld>
            <a:endParaRPr lang="en-US" dirty="0"/>
          </a:p>
        </p:txBody>
      </p:sp>
      <p:sp>
        <p:nvSpPr>
          <p:cNvPr id="7" name="Content Placeholder 2"/>
          <p:cNvSpPr txBox="1">
            <a:spLocks/>
          </p:cNvSpPr>
          <p:nvPr/>
        </p:nvSpPr>
        <p:spPr>
          <a:xfrm>
            <a:off x="180001" y="1008673"/>
            <a:ext cx="9474638" cy="5471327"/>
          </a:xfrm>
          <a:prstGeom prst="rect">
            <a:avLst/>
          </a:prstGeom>
        </p:spPr>
        <p:txBody>
          <a:bodyPr vert="horz" lIns="72000" tIns="36000" rIns="0" bIns="0" rtlCol="0">
            <a:normAutofit fontScale="47500" lnSpcReduction="20000"/>
          </a:bodyPr>
          <a:lst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GB" sz="5100" dirty="0" smtClean="0"/>
              <a:t>Provides </a:t>
            </a:r>
            <a:r>
              <a:rPr lang="en-GB" sz="5100" dirty="0"/>
              <a:t>requirements for commissioning and </a:t>
            </a:r>
            <a:r>
              <a:rPr lang="en-GB" sz="5100" dirty="0" smtClean="0"/>
              <a:t>operation </a:t>
            </a:r>
            <a:br>
              <a:rPr lang="en-GB" sz="5100" dirty="0" smtClean="0"/>
            </a:br>
            <a:r>
              <a:rPr lang="en-GB" sz="5100" dirty="0" smtClean="0"/>
              <a:t>related </a:t>
            </a:r>
            <a:r>
              <a:rPr lang="en-GB" sz="5100" dirty="0"/>
              <a:t>to the topic of this module </a:t>
            </a:r>
            <a:r>
              <a:rPr lang="en-GB" sz="5100" dirty="0" smtClean="0"/>
              <a:t>:</a:t>
            </a:r>
            <a:endParaRPr lang="en-GB" sz="5100" dirty="0"/>
          </a:p>
          <a:p>
            <a:pPr lvl="0"/>
            <a:endParaRPr lang="en-GB" sz="5100" dirty="0"/>
          </a:p>
          <a:p>
            <a:pPr lvl="0"/>
            <a:r>
              <a:rPr lang="en-GB" sz="5100" dirty="0" smtClean="0"/>
              <a:t>Requirement 31: </a:t>
            </a:r>
            <a:r>
              <a:rPr lang="fr-FR" sz="5100" dirty="0" smtClean="0"/>
              <a:t>Maintenance</a:t>
            </a:r>
            <a:r>
              <a:rPr lang="fr-FR" sz="5100" dirty="0"/>
              <a:t>, </a:t>
            </a:r>
            <a:r>
              <a:rPr lang="fr-FR" sz="5100" dirty="0" err="1"/>
              <a:t>testing</a:t>
            </a:r>
            <a:r>
              <a:rPr lang="fr-FR" sz="5100" dirty="0"/>
              <a:t>, surveillance and inspection programmes</a:t>
            </a:r>
          </a:p>
          <a:p>
            <a:pPr marL="0" indent="0">
              <a:buNone/>
            </a:pPr>
            <a:r>
              <a:rPr lang="en-US" sz="5100" i="1" dirty="0"/>
              <a:t>The operating organization shall ensure that effective </a:t>
            </a:r>
            <a:r>
              <a:rPr lang="en-US" sz="5100" i="1" dirty="0" err="1"/>
              <a:t>programmes</a:t>
            </a:r>
            <a:r>
              <a:rPr lang="en-US" sz="5100" i="1" dirty="0"/>
              <a:t> for maintenance, testing, surveillance and inspection are established and implemented.</a:t>
            </a:r>
            <a:endParaRPr lang="en-GB" sz="5100" i="1" dirty="0" smtClean="0"/>
          </a:p>
          <a:p>
            <a:endParaRPr lang="fr-FR" sz="5100" dirty="0" smtClean="0"/>
          </a:p>
          <a:p>
            <a:r>
              <a:rPr lang="fr-FR" sz="5100" dirty="0" err="1" smtClean="0"/>
              <a:t>Requirement</a:t>
            </a:r>
            <a:r>
              <a:rPr lang="fr-FR" sz="5100" dirty="0" smtClean="0"/>
              <a:t> </a:t>
            </a:r>
            <a:r>
              <a:rPr lang="fr-FR" sz="5100" dirty="0"/>
              <a:t>32: </a:t>
            </a:r>
            <a:r>
              <a:rPr lang="fr-FR" sz="5100" dirty="0" err="1"/>
              <a:t>Outage</a:t>
            </a:r>
            <a:r>
              <a:rPr lang="fr-FR" sz="5100" dirty="0"/>
              <a:t> management</a:t>
            </a:r>
          </a:p>
          <a:p>
            <a:pPr marL="0" indent="0">
              <a:buNone/>
            </a:pPr>
            <a:r>
              <a:rPr lang="en-US" sz="5100" i="1" dirty="0" smtClean="0"/>
              <a:t>The </a:t>
            </a:r>
            <a:r>
              <a:rPr lang="en-US" sz="5100" i="1" dirty="0"/>
              <a:t>operating organization shall establish and implement arrangements to ensure the effective performance, planning and control of work activities during outages</a:t>
            </a:r>
            <a:r>
              <a:rPr lang="en-US" sz="5100" i="1" dirty="0" smtClean="0"/>
              <a:t>.</a:t>
            </a:r>
          </a:p>
          <a:p>
            <a:pPr marL="0" indent="0">
              <a:buNone/>
            </a:pPr>
            <a:endParaRPr lang="en-US" i="1" dirty="0"/>
          </a:p>
          <a:p>
            <a:pPr marL="0" indent="0" algn="ctr">
              <a:buNone/>
            </a:pPr>
            <a:r>
              <a:rPr lang="en-US" sz="6700" b="1" i="1" dirty="0" smtClean="0"/>
              <a:t>In addition to SSR-2/2, several Safety Standards apply to maintenance </a:t>
            </a:r>
            <a:r>
              <a:rPr lang="en-US" sz="6700" b="1" i="1" dirty="0" err="1" smtClean="0"/>
              <a:t>programmes</a:t>
            </a:r>
            <a:r>
              <a:rPr lang="en-US" sz="6700" b="1" i="1" dirty="0" smtClean="0"/>
              <a:t> …</a:t>
            </a:r>
            <a:endParaRPr lang="en-GB" sz="6700" b="1" i="1" dirty="0" smtClean="0"/>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85425" y="-2722"/>
            <a:ext cx="1416662" cy="2126814"/>
          </a:xfrm>
          <a:prstGeom prst="rect">
            <a:avLst/>
          </a:prstGeom>
          <a:noFill/>
          <a:ln w="9525">
            <a:solidFill>
              <a:srgbClr val="C00000"/>
            </a:solidFill>
            <a:miter lim="800000"/>
            <a:headEnd/>
            <a:tailEnd/>
          </a:ln>
          <a:extLst>
            <a:ext uri="{909E8E84-426E-40DD-AFC4-6F175D3DCCD1}">
              <a14:hiddenFill xmlns:a14="http://schemas.microsoft.com/office/drawing/2010/main">
                <a:solidFill>
                  <a:schemeClr val="accent1"/>
                </a:solidFill>
              </a14:hiddenFill>
            </a:ext>
          </a:extLst>
        </p:spPr>
      </p:pic>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1"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18664914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 3"/>
          <p:cNvGraphicFramePr>
            <a:graphicFrameLocks noChangeAspect="1"/>
          </p:cNvGraphicFramePr>
          <p:nvPr>
            <p:extLst>
              <p:ext uri="{D42A27DB-BD31-4B8C-83A1-F6EECF244321}">
                <p14:modId xmlns:p14="http://schemas.microsoft.com/office/powerpoint/2010/main" val="1961478553"/>
              </p:ext>
            </p:extLst>
          </p:nvPr>
        </p:nvGraphicFramePr>
        <p:xfrm>
          <a:off x="4925554" y="4299044"/>
          <a:ext cx="1541772" cy="2218966"/>
        </p:xfrm>
        <a:graphic>
          <a:graphicData uri="http://schemas.openxmlformats.org/presentationml/2006/ole">
            <mc:AlternateContent xmlns:mc="http://schemas.openxmlformats.org/markup-compatibility/2006">
              <mc:Choice xmlns:v="urn:schemas-microsoft-com:vml" Requires="v">
                <p:oleObj spid="_x0000_s1072" name="Acrobat Document" r:id="rId4" imgW="5749920" imgH="8629200" progId="AcroExch.Document.11">
                  <p:embed/>
                </p:oleObj>
              </mc:Choice>
              <mc:Fallback>
                <p:oleObj name="Acrobat Document" r:id="rId4" imgW="5749920" imgH="8629200" progId="AcroExch.Document.11">
                  <p:embed/>
                  <p:pic>
                    <p:nvPicPr>
                      <p:cNvPr id="0" name="Obje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25554" y="4299044"/>
                        <a:ext cx="1541772" cy="2218966"/>
                      </a:xfrm>
                      <a:prstGeom prst="rect">
                        <a:avLst/>
                      </a:prstGeom>
                      <a:noFill/>
                      <a:ln>
                        <a:solidFill>
                          <a:srgbClr val="00B050"/>
                        </a:solidFill>
                      </a:ln>
                    </p:spPr>
                  </p:pic>
                </p:oleObj>
              </mc:Fallback>
            </mc:AlternateContent>
          </a:graphicData>
        </a:graphic>
      </p:graphicFrame>
      <p:sp>
        <p:nvSpPr>
          <p:cNvPr id="2" name="Title 1"/>
          <p:cNvSpPr>
            <a:spLocks noGrp="1"/>
          </p:cNvSpPr>
          <p:nvPr>
            <p:ph type="title"/>
          </p:nvPr>
        </p:nvSpPr>
        <p:spPr>
          <a:xfrm>
            <a:off x="152400" y="180000"/>
            <a:ext cx="9343292" cy="900000"/>
          </a:xfrm>
          <a:ln>
            <a:noFill/>
          </a:ln>
        </p:spPr>
        <p:txBody>
          <a:bodyPr/>
          <a:lstStyle/>
          <a:p>
            <a:r>
              <a:rPr lang="en-CA" dirty="0" smtClean="0"/>
              <a:t>Some IAEA Safety Standards applying to Maintenance programmes for NPPs</a:t>
            </a:r>
            <a:endParaRPr lang="en-CA" dirty="0"/>
          </a:p>
        </p:txBody>
      </p:sp>
      <p:pic>
        <p:nvPicPr>
          <p:cNvPr id="9" name="Picture 1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648259" y="610997"/>
            <a:ext cx="1523041" cy="2305712"/>
          </a:xfrm>
          <a:prstGeom prst="rect">
            <a:avLst/>
          </a:prstGeom>
          <a:noFill/>
          <a:ln w="9525">
            <a:solidFill>
              <a:srgbClr val="99CCFF"/>
            </a:solidFill>
            <a:miter lim="800000"/>
            <a:headEnd/>
            <a:tailEnd/>
          </a:ln>
          <a:extLst>
            <a:ext uri="{909E8E84-426E-40DD-AFC4-6F175D3DCCD1}">
              <a14:hiddenFill xmlns:a14="http://schemas.microsoft.com/office/drawing/2010/main">
                <a:solidFill>
                  <a:srgbClr val="FFFFFF"/>
                </a:solidFill>
              </a14:hiddenFill>
            </a:ext>
          </a:extLst>
        </p:spPr>
      </p:pic>
      <p:pic>
        <p:nvPicPr>
          <p:cNvPr id="12"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gray">
          <a:xfrm>
            <a:off x="6741732" y="4630772"/>
            <a:ext cx="3042316" cy="1836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58995" y="1736622"/>
            <a:ext cx="1416662" cy="2126814"/>
          </a:xfrm>
          <a:prstGeom prst="rect">
            <a:avLst/>
          </a:prstGeom>
          <a:noFill/>
          <a:ln w="9525">
            <a:solidFill>
              <a:srgbClr val="C00000"/>
            </a:solidFill>
            <a:miter lim="800000"/>
            <a:headEnd/>
            <a:tailEnd/>
          </a:ln>
          <a:extLst>
            <a:ext uri="{909E8E84-426E-40DD-AFC4-6F175D3DCCD1}">
              <a14:hiddenFill xmlns:a14="http://schemas.microsoft.com/office/drawing/2010/main">
                <a:solidFill>
                  <a:schemeClr val="accent1"/>
                </a:solidFill>
              </a14:hiddenFill>
            </a:ext>
          </a:extLst>
        </p:spPr>
      </p:pic>
      <p:pic>
        <p:nvPicPr>
          <p:cNvPr id="13"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12166" y="1322129"/>
            <a:ext cx="1389941" cy="2107630"/>
          </a:xfrm>
          <a:prstGeom prst="rect">
            <a:avLst/>
          </a:prstGeom>
          <a:noFill/>
          <a:ln w="9525">
            <a:solidFill>
              <a:srgbClr val="C00000"/>
            </a:solidFill>
            <a:miter lim="800000"/>
            <a:headEnd/>
            <a:tailEnd/>
          </a:ln>
          <a:extLst>
            <a:ext uri="{909E8E84-426E-40DD-AFC4-6F175D3DCCD1}">
              <a14:hiddenFill xmlns:a14="http://schemas.microsoft.com/office/drawing/2010/main">
                <a:solidFill>
                  <a:schemeClr val="accent1"/>
                </a:solidFill>
              </a14:hiddenFill>
            </a:ext>
          </a:extLst>
        </p:spPr>
      </p:pic>
      <p:sp>
        <p:nvSpPr>
          <p:cNvPr id="18" name="Slide Number Placeholder 5"/>
          <p:cNvSpPr>
            <a:spLocks noGrp="1"/>
          </p:cNvSpPr>
          <p:nvPr>
            <p:ph type="sldNum" sz="quarter" idx="12"/>
          </p:nvPr>
        </p:nvSpPr>
        <p:spPr>
          <a:xfrm>
            <a:off x="9180000" y="6480000"/>
            <a:ext cx="540000" cy="252000"/>
          </a:xfrm>
        </p:spPr>
        <p:txBody>
          <a:bodyPr/>
          <a:lstStyle/>
          <a:p>
            <a:fld id="{23A0628E-C12F-4F8C-9895-BCD5E30100D3}" type="slidenum">
              <a:rPr lang="en-US" smtClean="0"/>
              <a:pPr/>
              <a:t>15</a:t>
            </a:fld>
            <a:endParaRPr lang="en-US" dirty="0"/>
          </a:p>
        </p:txBody>
      </p:sp>
      <p:sp>
        <p:nvSpPr>
          <p:cNvPr id="19" name="Date Placeholder 3"/>
          <p:cNvSpPr>
            <a:spLocks noGrp="1"/>
          </p:cNvSpPr>
          <p:nvPr>
            <p:ph type="dt" sz="half" idx="10"/>
          </p:nvPr>
        </p:nvSpPr>
        <p:spPr>
          <a:xfrm>
            <a:off x="7020000" y="6480000"/>
            <a:ext cx="2160000" cy="252000"/>
          </a:xfrm>
        </p:spPr>
        <p:txBody>
          <a:bodyPr/>
          <a:lstStyle/>
          <a:p>
            <a:pPr algn="ctr"/>
            <a:r>
              <a:rPr lang="en-US" dirty="0" smtClean="0"/>
              <a:t>June 18-22, 2018</a:t>
            </a:r>
            <a:endParaRPr lang="en-US" dirty="0"/>
          </a:p>
        </p:txBody>
      </p:sp>
      <p:sp>
        <p:nvSpPr>
          <p:cNvPr id="31" name="ZoneTexte 30"/>
          <p:cNvSpPr txBox="1"/>
          <p:nvPr/>
        </p:nvSpPr>
        <p:spPr>
          <a:xfrm>
            <a:off x="5131531" y="5448238"/>
            <a:ext cx="893883" cy="707886"/>
          </a:xfrm>
          <a:prstGeom prst="rect">
            <a:avLst/>
          </a:prstGeom>
          <a:noFill/>
        </p:spPr>
        <p:txBody>
          <a:bodyPr wrap="square" rtlCol="0">
            <a:spAutoFit/>
          </a:bodyPr>
          <a:lstStyle/>
          <a:p>
            <a:r>
              <a:rPr lang="fr-FR" sz="4000" dirty="0" smtClean="0">
                <a:solidFill>
                  <a:srgbClr val="00B050"/>
                </a:solidFill>
              </a:rPr>
              <a:t>(#)</a:t>
            </a:r>
            <a:endParaRPr lang="fr-FR" dirty="0">
              <a:solidFill>
                <a:srgbClr val="00B050"/>
              </a:solidFill>
            </a:endParaRPr>
          </a:p>
        </p:txBody>
      </p:sp>
      <p:sp>
        <p:nvSpPr>
          <p:cNvPr id="32" name="ZoneTexte 31"/>
          <p:cNvSpPr txBox="1"/>
          <p:nvPr/>
        </p:nvSpPr>
        <p:spPr>
          <a:xfrm>
            <a:off x="5062241" y="6243258"/>
            <a:ext cx="1613033" cy="307777"/>
          </a:xfrm>
          <a:prstGeom prst="rect">
            <a:avLst/>
          </a:prstGeom>
          <a:noFill/>
        </p:spPr>
        <p:txBody>
          <a:bodyPr wrap="square" rtlCol="0">
            <a:spAutoFit/>
          </a:bodyPr>
          <a:lstStyle/>
          <a:p>
            <a:r>
              <a:rPr lang="fr-FR" sz="1400" b="1" dirty="0" smtClean="0">
                <a:solidFill>
                  <a:schemeClr val="accent5"/>
                </a:solidFill>
              </a:rPr>
              <a:t>=&gt; DS497</a:t>
            </a:r>
            <a:endParaRPr lang="fr-FR" sz="1400" b="1" dirty="0">
              <a:solidFill>
                <a:schemeClr val="accent5"/>
              </a:solidFill>
            </a:endParaRPr>
          </a:p>
        </p:txBody>
      </p:sp>
      <p:sp>
        <p:nvSpPr>
          <p:cNvPr id="21"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pic>
        <p:nvPicPr>
          <p:cNvPr id="1034" name="Picture 1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535981" y="1586494"/>
            <a:ext cx="1481955" cy="2126814"/>
          </a:xfrm>
          <a:prstGeom prst="rect">
            <a:avLst/>
          </a:prstGeom>
          <a:noFill/>
          <a:ln w="9525">
            <a:solidFill>
              <a:srgbClr val="C00000"/>
            </a:solidFill>
            <a:miter lim="800000"/>
            <a:headEnd/>
            <a:tailEnd/>
          </a:ln>
          <a:extLst>
            <a:ext uri="{909E8E84-426E-40DD-AFC4-6F175D3DCCD1}">
              <a14:hiddenFill xmlns:a14="http://schemas.microsoft.com/office/drawing/2010/main">
                <a:solidFill>
                  <a:schemeClr val="accent1"/>
                </a:solidFill>
              </a14:hiddenFill>
            </a:ext>
          </a:extLst>
        </p:spPr>
      </p:pic>
      <p:pic>
        <p:nvPicPr>
          <p:cNvPr id="1035" name="Picture 11"/>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494809" y="4162564"/>
            <a:ext cx="1557480" cy="2205391"/>
          </a:xfrm>
          <a:prstGeom prst="rect">
            <a:avLst/>
          </a:prstGeom>
          <a:noFill/>
          <a:ln w="9525">
            <a:solidFill>
              <a:srgbClr val="00B050"/>
            </a:solidFill>
            <a:miter lim="800000"/>
            <a:headEnd/>
            <a:tailEnd/>
          </a:ln>
          <a:extLst>
            <a:ext uri="{909E8E84-426E-40DD-AFC4-6F175D3DCCD1}">
              <a14:hiddenFill xmlns:a14="http://schemas.microsoft.com/office/drawing/2010/main">
                <a:solidFill>
                  <a:schemeClr val="accent1"/>
                </a:solidFill>
              </a14:hiddenFill>
            </a:ext>
          </a:extLst>
        </p:spPr>
      </p:pic>
      <p:pic>
        <p:nvPicPr>
          <p:cNvPr id="1037" name="Picture 1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242372" y="1736621"/>
            <a:ext cx="1421457" cy="2126815"/>
          </a:xfrm>
          <a:prstGeom prst="rect">
            <a:avLst/>
          </a:prstGeom>
          <a:noFill/>
          <a:ln w="9525">
            <a:solidFill>
              <a:srgbClr val="C00000"/>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290504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Maintenance programmes – Types of maintenance</a:t>
            </a:r>
            <a:endParaRPr lang="en-CA" dirty="0"/>
          </a:p>
        </p:txBody>
      </p:sp>
      <p:sp>
        <p:nvSpPr>
          <p:cNvPr id="3"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txBox="1">
            <a:spLocks/>
          </p:cNvSpPr>
          <p:nvPr/>
        </p:nvSpPr>
        <p:spPr>
          <a:xfrm>
            <a:off x="2160000" y="6480000"/>
            <a:ext cx="48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latin typeface="Calibri" panose="020F0502020204030204" pitchFamily="34" charset="0"/>
              </a:rPr>
              <a:t>Module XIII – Maintenance  </a:t>
            </a:r>
            <a:r>
              <a:rPr lang="en-US" sz="1200" dirty="0" err="1" smtClean="0">
                <a:latin typeface="Calibri" panose="020F0502020204030204" pitchFamily="34" charset="0"/>
              </a:rPr>
              <a:t>programme</a:t>
            </a:r>
            <a:endParaRPr lang="en-US" sz="1200" dirty="0">
              <a:latin typeface="Calibri" panose="020F0502020204030204" pitchFamily="34" charset="0"/>
            </a:endParaRPr>
          </a:p>
        </p:txBody>
      </p:sp>
    </p:spTree>
    <p:extLst>
      <p:ext uri="{BB962C8B-B14F-4D97-AF65-F5344CB8AC3E}">
        <p14:creationId xmlns:p14="http://schemas.microsoft.com/office/powerpoint/2010/main" val="10626643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Maintenance programmes – introduction (1)</a:t>
            </a:r>
            <a:endParaRPr lang="en-GB" noProof="0" dirty="0"/>
          </a:p>
        </p:txBody>
      </p:sp>
      <p:sp>
        <p:nvSpPr>
          <p:cNvPr id="3" name="Content Placeholder 2"/>
          <p:cNvSpPr>
            <a:spLocks noGrp="1"/>
          </p:cNvSpPr>
          <p:nvPr>
            <p:ph idx="1"/>
          </p:nvPr>
        </p:nvSpPr>
        <p:spPr/>
        <p:txBody>
          <a:bodyPr>
            <a:normAutofit/>
          </a:bodyPr>
          <a:lstStyle/>
          <a:p>
            <a:r>
              <a:rPr lang="en-GB" sz="2800" u="sng" dirty="0"/>
              <a:t>Recall</a:t>
            </a:r>
            <a:r>
              <a:rPr lang="en-GB" sz="2800" dirty="0"/>
              <a:t> that the Maintenance Programmes ensure that safety significant equipment and components provide the required functionality to enable safe and reliable power production.</a:t>
            </a:r>
          </a:p>
          <a:p>
            <a:pPr lvl="1"/>
            <a:r>
              <a:rPr lang="en-GB" sz="2400" dirty="0"/>
              <a:t>Optimize safe and reliable performance of plant systems and components over the lifetime of the plant.</a:t>
            </a:r>
          </a:p>
          <a:p>
            <a:r>
              <a:rPr lang="en-GB" sz="2800" dirty="0"/>
              <a:t>Maintenance Programmes are prepared for those SSCs which are important to safety.</a:t>
            </a:r>
          </a:p>
          <a:p>
            <a:pPr lvl="1"/>
            <a:r>
              <a:rPr lang="en-GB" sz="2400" dirty="0"/>
              <a:t>The operational limits and conditions  and any other applicable regulatory requirements are taken into </a:t>
            </a:r>
            <a:r>
              <a:rPr lang="en-GB" sz="2400" dirty="0" smtClean="0"/>
              <a:t>account</a:t>
            </a:r>
          </a:p>
          <a:p>
            <a:pPr lvl="1"/>
            <a:r>
              <a:rPr lang="en-GB" sz="2400" dirty="0" smtClean="0"/>
              <a:t>Appropriate reports and records are kept</a:t>
            </a:r>
          </a:p>
          <a:p>
            <a:pPr lvl="1"/>
            <a:r>
              <a:rPr lang="en-GB" sz="2400" dirty="0" smtClean="0"/>
              <a:t>Maintenance programmes are periodically re-evaluated and improved as necessary</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t>17</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7"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24312623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Maintenance programmes – introduction (2)</a:t>
            </a:r>
            <a:endParaRPr lang="en-GB" noProof="0" dirty="0"/>
          </a:p>
        </p:txBody>
      </p:sp>
      <p:sp>
        <p:nvSpPr>
          <p:cNvPr id="3" name="Content Placeholder 2"/>
          <p:cNvSpPr>
            <a:spLocks noGrp="1"/>
          </p:cNvSpPr>
          <p:nvPr>
            <p:ph idx="1"/>
          </p:nvPr>
        </p:nvSpPr>
        <p:spPr/>
        <p:txBody>
          <a:bodyPr>
            <a:normAutofit/>
          </a:bodyPr>
          <a:lstStyle/>
          <a:p>
            <a:r>
              <a:rPr lang="en-GB" sz="2800" dirty="0"/>
              <a:t>The maintenance programme covers all the preventive and corrective measures, both administrative and technical, necessary:</a:t>
            </a:r>
          </a:p>
          <a:p>
            <a:pPr lvl="1"/>
            <a:r>
              <a:rPr lang="en-GB" sz="2400" dirty="0"/>
              <a:t>to identify, prevent, and/or mitigate degradation of a functioning  </a:t>
            </a:r>
            <a:r>
              <a:rPr lang="en-GB" sz="2400" dirty="0" smtClean="0"/>
              <a:t>SSC </a:t>
            </a:r>
            <a:r>
              <a:rPr lang="en-GB" sz="2400" dirty="0"/>
              <a:t>or </a:t>
            </a:r>
          </a:p>
          <a:p>
            <a:pPr lvl="1"/>
            <a:r>
              <a:rPr lang="en-GB" sz="2400" dirty="0"/>
              <a:t>to restore the design functions of a failed SSC to an acceptable </a:t>
            </a:r>
            <a:r>
              <a:rPr lang="en-GB" sz="2400" dirty="0" smtClean="0"/>
              <a:t>level</a:t>
            </a:r>
            <a:endParaRPr lang="en-GB" sz="2400" dirty="0"/>
          </a:p>
          <a:p>
            <a:r>
              <a:rPr lang="en-GB" sz="2800" dirty="0" smtClean="0"/>
              <a:t>Maintenance </a:t>
            </a:r>
            <a:r>
              <a:rPr lang="en-GB" sz="2800" dirty="0"/>
              <a:t>activities include:</a:t>
            </a:r>
          </a:p>
          <a:p>
            <a:pPr lvl="1"/>
            <a:r>
              <a:rPr lang="en-GB" sz="2400" dirty="0"/>
              <a:t>servicing, overhaul, repair, and replacement of parts</a:t>
            </a:r>
          </a:p>
          <a:p>
            <a:pPr lvl="1"/>
            <a:r>
              <a:rPr lang="en-GB" sz="2400" dirty="0"/>
              <a:t>may include testing, calibration, and in-service </a:t>
            </a:r>
            <a:r>
              <a:rPr lang="en-GB" sz="2400" dirty="0" smtClean="0"/>
              <a:t>inspection</a:t>
            </a:r>
          </a:p>
          <a:p>
            <a:r>
              <a:rPr lang="en-GB" sz="2800" dirty="0" smtClean="0"/>
              <a:t>Maintenance activities contribute to the Ageing Management programme</a:t>
            </a:r>
            <a:endParaRPr lang="en-GB" sz="2800" dirty="0"/>
          </a:p>
        </p:txBody>
      </p:sp>
      <p:sp>
        <p:nvSpPr>
          <p:cNvPr id="4" name="Slide Number Placeholder 3"/>
          <p:cNvSpPr>
            <a:spLocks noGrp="1"/>
          </p:cNvSpPr>
          <p:nvPr>
            <p:ph type="sldNum" sz="quarter" idx="12"/>
          </p:nvPr>
        </p:nvSpPr>
        <p:spPr/>
        <p:txBody>
          <a:bodyPr/>
          <a:lstStyle/>
          <a:p>
            <a:fld id="{E820C8E4-9002-4E93-8650-B0CC00F8D49C}" type="slidenum">
              <a:rPr lang="sl-SI" smtClean="0"/>
              <a:t>18</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7"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26071357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GITEN\Public\Jure\programme.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76548" y="1619796"/>
            <a:ext cx="7707085" cy="4847698"/>
          </a:xfrm>
          <a:prstGeom prst="rect">
            <a:avLst/>
          </a:prstGeom>
          <a:noFill/>
          <a:ln>
            <a:noFill/>
          </a:ln>
        </p:spPr>
      </p:pic>
      <p:sp>
        <p:nvSpPr>
          <p:cNvPr id="2" name="Title 1"/>
          <p:cNvSpPr>
            <a:spLocks noGrp="1"/>
          </p:cNvSpPr>
          <p:nvPr>
            <p:ph type="title"/>
          </p:nvPr>
        </p:nvSpPr>
        <p:spPr/>
        <p:txBody>
          <a:bodyPr/>
          <a:lstStyle/>
          <a:p>
            <a:r>
              <a:rPr lang="en-GB" noProof="0" dirty="0" smtClean="0"/>
              <a:t>Types of maintenance</a:t>
            </a:r>
            <a:endParaRPr lang="en-GB" noProof="0" dirty="0"/>
          </a:p>
        </p:txBody>
      </p:sp>
      <p:sp>
        <p:nvSpPr>
          <p:cNvPr id="3" name="Content Placeholder 2"/>
          <p:cNvSpPr>
            <a:spLocks noGrp="1"/>
          </p:cNvSpPr>
          <p:nvPr>
            <p:ph idx="1"/>
          </p:nvPr>
        </p:nvSpPr>
        <p:spPr>
          <a:xfrm>
            <a:off x="180000" y="972908"/>
            <a:ext cx="9540000" cy="5220000"/>
          </a:xfrm>
        </p:spPr>
        <p:txBody>
          <a:bodyPr>
            <a:normAutofit/>
          </a:bodyPr>
          <a:lstStyle/>
          <a:p>
            <a:pPr marL="0" indent="0">
              <a:buNone/>
            </a:pPr>
            <a:r>
              <a:rPr lang="en-GB" noProof="0" dirty="0" smtClean="0">
                <a:solidFill>
                  <a:schemeClr val="tx1">
                    <a:lumMod val="50000"/>
                  </a:schemeClr>
                </a:solidFill>
              </a:rPr>
              <a:t>Two broad categories of maintenance activities :</a:t>
            </a:r>
            <a:endParaRPr lang="en-GB" dirty="0">
              <a:solidFill>
                <a:schemeClr val="tx1">
                  <a:lumMod val="50000"/>
                </a:schemeClr>
              </a:solidFill>
            </a:endParaRPr>
          </a:p>
          <a:p>
            <a:r>
              <a:rPr lang="en-GB" noProof="0" dirty="0" smtClean="0">
                <a:solidFill>
                  <a:schemeClr val="tx1">
                    <a:lumMod val="50000"/>
                  </a:schemeClr>
                </a:solidFill>
              </a:rPr>
              <a:t>Preventive</a:t>
            </a:r>
          </a:p>
          <a:p>
            <a:r>
              <a:rPr lang="en-GB" dirty="0" smtClean="0">
                <a:solidFill>
                  <a:schemeClr val="tx1">
                    <a:lumMod val="50000"/>
                  </a:schemeClr>
                </a:solidFill>
              </a:rPr>
              <a:t>Corrective</a:t>
            </a:r>
            <a:endParaRPr lang="en-GB" noProof="0" dirty="0" smtClean="0">
              <a:solidFill>
                <a:schemeClr val="tx1">
                  <a:lumMod val="50000"/>
                </a:schemeClr>
              </a:solidFill>
            </a:endParaRPr>
          </a:p>
        </p:txBody>
      </p:sp>
      <p:sp>
        <p:nvSpPr>
          <p:cNvPr id="4" name="Slide Number Placeholder 3"/>
          <p:cNvSpPr>
            <a:spLocks noGrp="1"/>
          </p:cNvSpPr>
          <p:nvPr>
            <p:ph type="sldNum" sz="quarter" idx="12"/>
          </p:nvPr>
        </p:nvSpPr>
        <p:spPr/>
        <p:txBody>
          <a:bodyPr/>
          <a:lstStyle/>
          <a:p>
            <a:fld id="{E820C8E4-9002-4E93-8650-B0CC00F8D49C}" type="slidenum">
              <a:rPr lang="sl-SI" smtClean="0"/>
              <a:t>19</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9"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25821223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Preventive maintenance</a:t>
            </a:r>
            <a:endParaRPr lang="en-GB" noProof="0" dirty="0"/>
          </a:p>
        </p:txBody>
      </p:sp>
      <p:sp>
        <p:nvSpPr>
          <p:cNvPr id="3" name="Content Placeholder 2"/>
          <p:cNvSpPr>
            <a:spLocks noGrp="1"/>
          </p:cNvSpPr>
          <p:nvPr>
            <p:ph idx="1"/>
          </p:nvPr>
        </p:nvSpPr>
        <p:spPr>
          <a:xfrm>
            <a:off x="180000" y="972908"/>
            <a:ext cx="9540000" cy="5220000"/>
          </a:xfrm>
        </p:spPr>
        <p:txBody>
          <a:bodyPr>
            <a:normAutofit/>
          </a:bodyPr>
          <a:lstStyle/>
          <a:p>
            <a:endParaRPr lang="en-GB" noProof="0" dirty="0" smtClean="0">
              <a:solidFill>
                <a:schemeClr val="tx1">
                  <a:lumMod val="50000"/>
                </a:schemeClr>
              </a:solidFill>
            </a:endParaRPr>
          </a:p>
        </p:txBody>
      </p:sp>
      <p:sp>
        <p:nvSpPr>
          <p:cNvPr id="4" name="Slide Number Placeholder 3"/>
          <p:cNvSpPr>
            <a:spLocks noGrp="1"/>
          </p:cNvSpPr>
          <p:nvPr>
            <p:ph type="sldNum" sz="quarter" idx="12"/>
          </p:nvPr>
        </p:nvSpPr>
        <p:spPr/>
        <p:txBody>
          <a:bodyPr/>
          <a:lstStyle/>
          <a:p>
            <a:fld id="{E820C8E4-9002-4E93-8650-B0CC00F8D49C}" type="slidenum">
              <a:rPr lang="sl-SI" smtClean="0"/>
              <a:t>20</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9"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graphicFrame>
        <p:nvGraphicFramePr>
          <p:cNvPr id="10" name="Diagram 6"/>
          <p:cNvGraphicFramePr/>
          <p:nvPr>
            <p:extLst>
              <p:ext uri="{D42A27DB-BD31-4B8C-83A1-F6EECF244321}">
                <p14:modId xmlns:p14="http://schemas.microsoft.com/office/powerpoint/2010/main" val="3913060753"/>
              </p:ext>
            </p:extLst>
          </p:nvPr>
        </p:nvGraphicFramePr>
        <p:xfrm>
          <a:off x="1357960" y="1487608"/>
          <a:ext cx="5874265" cy="35804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2797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lumMod val="95000"/>
                    <a:lumOff val="5000"/>
                  </a:schemeClr>
                </a:solidFill>
              </a:rPr>
              <a:t>F</a:t>
            </a:r>
            <a:r>
              <a:rPr lang="en-GB" noProof="0" dirty="0" err="1" smtClean="0">
                <a:solidFill>
                  <a:schemeClr val="tx1">
                    <a:lumMod val="95000"/>
                    <a:lumOff val="5000"/>
                  </a:schemeClr>
                </a:solidFill>
              </a:rPr>
              <a:t>requency</a:t>
            </a:r>
            <a:r>
              <a:rPr lang="en-GB" noProof="0" dirty="0" smtClean="0">
                <a:solidFill>
                  <a:schemeClr val="tx1">
                    <a:lumMod val="95000"/>
                    <a:lumOff val="5000"/>
                  </a:schemeClr>
                </a:solidFill>
              </a:rPr>
              <a:t> of preventive maintenance activities</a:t>
            </a:r>
            <a:endParaRPr lang="en-GB" noProof="0" dirty="0">
              <a:solidFill>
                <a:schemeClr val="tx1">
                  <a:lumMod val="95000"/>
                  <a:lumOff val="5000"/>
                </a:schemeClr>
              </a:solidFill>
            </a:endParaRPr>
          </a:p>
        </p:txBody>
      </p:sp>
      <p:sp>
        <p:nvSpPr>
          <p:cNvPr id="3" name="Content Placeholder 2"/>
          <p:cNvSpPr>
            <a:spLocks noGrp="1"/>
          </p:cNvSpPr>
          <p:nvPr>
            <p:ph idx="1"/>
          </p:nvPr>
        </p:nvSpPr>
        <p:spPr>
          <a:xfrm>
            <a:off x="474848" y="1388777"/>
            <a:ext cx="9073696" cy="4680000"/>
          </a:xfrm>
        </p:spPr>
        <p:txBody>
          <a:bodyPr>
            <a:normAutofit/>
          </a:bodyPr>
          <a:lstStyle/>
          <a:p>
            <a:pPr marL="0" indent="0">
              <a:buFont typeface="Arial" panose="020B0604020202020204" pitchFamily="34" charset="0"/>
              <a:buNone/>
            </a:pPr>
            <a:r>
              <a:rPr lang="en-GB" sz="3000" dirty="0"/>
              <a:t>The frequency of maintenance activities is determined by the SSCs’ : </a:t>
            </a:r>
          </a:p>
          <a:p>
            <a:pPr>
              <a:defRPr/>
            </a:pPr>
            <a:r>
              <a:rPr lang="en-GB" sz="3000" dirty="0"/>
              <a:t>Relative importance to </a:t>
            </a:r>
            <a:r>
              <a:rPr lang="en-GB" sz="3000" dirty="0" smtClean="0"/>
              <a:t>safety</a:t>
            </a:r>
            <a:endParaRPr lang="en-GB" sz="3000" dirty="0"/>
          </a:p>
          <a:p>
            <a:pPr>
              <a:defRPr/>
            </a:pPr>
            <a:r>
              <a:rPr lang="en-GB" sz="3000" dirty="0"/>
              <a:t>Inherent </a:t>
            </a:r>
            <a:r>
              <a:rPr lang="en-GB" sz="3000" dirty="0" smtClean="0"/>
              <a:t>reliability</a:t>
            </a:r>
            <a:endParaRPr lang="en-GB" sz="3000" dirty="0"/>
          </a:p>
          <a:p>
            <a:pPr>
              <a:defRPr/>
            </a:pPr>
            <a:r>
              <a:rPr lang="en-GB" sz="3000" dirty="0"/>
              <a:t>Assessed potential for degradation during operation and ageing </a:t>
            </a:r>
            <a:r>
              <a:rPr lang="en-GB" sz="3000" dirty="0" smtClean="0"/>
              <a:t>characteristics</a:t>
            </a:r>
            <a:endParaRPr lang="en-GB" sz="3000" dirty="0"/>
          </a:p>
          <a:p>
            <a:pPr>
              <a:defRPr/>
            </a:pPr>
            <a:r>
              <a:rPr lang="en-GB" sz="3000" dirty="0"/>
              <a:t>Operational </a:t>
            </a:r>
            <a:r>
              <a:rPr lang="en-GB" sz="3000" dirty="0" smtClean="0"/>
              <a:t>experience</a:t>
            </a:r>
            <a:endParaRPr lang="en-GB" sz="3000" dirty="0"/>
          </a:p>
          <a:p>
            <a:pPr>
              <a:defRPr/>
            </a:pPr>
            <a:r>
              <a:rPr lang="en-GB" sz="3000" dirty="0"/>
              <a:t>Manufacturer’s </a:t>
            </a:r>
            <a:r>
              <a:rPr lang="en-GB" sz="3000" dirty="0" smtClean="0"/>
              <a:t>recommendations</a:t>
            </a:r>
            <a:endParaRPr lang="en-GB" sz="3000" dirty="0"/>
          </a:p>
        </p:txBody>
      </p:sp>
      <p:sp>
        <p:nvSpPr>
          <p:cNvPr id="4" name="Slide Number Placeholder 3"/>
          <p:cNvSpPr>
            <a:spLocks noGrp="1"/>
          </p:cNvSpPr>
          <p:nvPr>
            <p:ph type="sldNum" sz="quarter" idx="12"/>
          </p:nvPr>
        </p:nvSpPr>
        <p:spPr/>
        <p:txBody>
          <a:bodyPr/>
          <a:lstStyle/>
          <a:p>
            <a:fld id="{E820C8E4-9002-4E93-8650-B0CC00F8D49C}" type="slidenum">
              <a:rPr lang="sl-SI" smtClean="0"/>
              <a:t>21</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34999585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lumMod val="95000"/>
                    <a:lumOff val="5000"/>
                  </a:schemeClr>
                </a:solidFill>
              </a:rPr>
              <a:t>Preventive</a:t>
            </a:r>
            <a:r>
              <a:rPr lang="en-GB" noProof="0" dirty="0" smtClean="0">
                <a:solidFill>
                  <a:schemeClr val="tx1">
                    <a:lumMod val="95000"/>
                    <a:lumOff val="5000"/>
                  </a:schemeClr>
                </a:solidFill>
              </a:rPr>
              <a:t> maintenance</a:t>
            </a:r>
            <a:endParaRPr lang="en-GB" noProof="0" dirty="0">
              <a:solidFill>
                <a:schemeClr val="tx1">
                  <a:lumMod val="95000"/>
                  <a:lumOff val="5000"/>
                </a:schemeClr>
              </a:solidFill>
            </a:endParaRPr>
          </a:p>
        </p:txBody>
      </p:sp>
      <p:sp>
        <p:nvSpPr>
          <p:cNvPr id="3" name="Content Placeholder 2"/>
          <p:cNvSpPr>
            <a:spLocks noGrp="1"/>
          </p:cNvSpPr>
          <p:nvPr>
            <p:ph idx="1"/>
          </p:nvPr>
        </p:nvSpPr>
        <p:spPr>
          <a:xfrm>
            <a:off x="474848" y="1205895"/>
            <a:ext cx="9073696" cy="4680000"/>
          </a:xfrm>
        </p:spPr>
        <p:txBody>
          <a:bodyPr>
            <a:normAutofit lnSpcReduction="10000"/>
          </a:bodyPr>
          <a:lstStyle/>
          <a:p>
            <a:pPr>
              <a:defRPr/>
            </a:pPr>
            <a:r>
              <a:rPr lang="en-GB" sz="3000" dirty="0" smtClean="0"/>
              <a:t>Periodic (or time-based) maintenance</a:t>
            </a:r>
          </a:p>
          <a:p>
            <a:pPr lvl="1">
              <a:defRPr/>
            </a:pPr>
            <a:r>
              <a:rPr lang="en-GB" sz="2600" dirty="0" smtClean="0"/>
              <a:t>Routine activities which include external inspections, alignments or calibrations, internal inspections, overhauls, and replacement of components or </a:t>
            </a:r>
            <a:r>
              <a:rPr lang="en-GB" sz="2600" dirty="0" err="1" smtClean="0"/>
              <a:t>equipments</a:t>
            </a:r>
            <a:endParaRPr lang="en-GB" sz="2600" dirty="0"/>
          </a:p>
          <a:p>
            <a:pPr>
              <a:defRPr/>
            </a:pPr>
            <a:r>
              <a:rPr lang="en-GB" sz="3000" dirty="0" smtClean="0"/>
              <a:t>Predictive (or condition-based) maintenance</a:t>
            </a:r>
          </a:p>
          <a:p>
            <a:pPr lvl="1">
              <a:defRPr/>
            </a:pPr>
            <a:r>
              <a:rPr lang="en-GB" sz="2600" dirty="0" smtClean="0"/>
              <a:t>Continuous or periodic monitoring and diagnosis</a:t>
            </a:r>
            <a:endParaRPr lang="en-GB" sz="2600" dirty="0"/>
          </a:p>
          <a:p>
            <a:pPr>
              <a:defRPr/>
            </a:pPr>
            <a:r>
              <a:rPr lang="en-GB" sz="3000" dirty="0" smtClean="0"/>
              <a:t>Planned maintenance activities</a:t>
            </a:r>
          </a:p>
          <a:p>
            <a:pPr lvl="1">
              <a:defRPr/>
            </a:pPr>
            <a:r>
              <a:rPr lang="en-GB" sz="2600" dirty="0" smtClean="0"/>
              <a:t>Initiated on the basis of results of predictive or periodic maintenance</a:t>
            </a:r>
          </a:p>
          <a:p>
            <a:pPr lvl="1">
              <a:defRPr/>
            </a:pPr>
            <a:r>
              <a:rPr lang="en-GB" sz="2600" dirty="0" smtClean="0"/>
              <a:t>Performed prior to unacceptable degradation or equipment failure</a:t>
            </a:r>
          </a:p>
        </p:txBody>
      </p:sp>
      <p:sp>
        <p:nvSpPr>
          <p:cNvPr id="4" name="Slide Number Placeholder 3"/>
          <p:cNvSpPr>
            <a:spLocks noGrp="1"/>
          </p:cNvSpPr>
          <p:nvPr>
            <p:ph type="sldNum" sz="quarter" idx="12"/>
          </p:nvPr>
        </p:nvSpPr>
        <p:spPr/>
        <p:txBody>
          <a:bodyPr/>
          <a:lstStyle/>
          <a:p>
            <a:fld id="{E820C8E4-9002-4E93-8650-B0CC00F8D49C}" type="slidenum">
              <a:rPr lang="sl-SI" smtClean="0"/>
              <a:t>22</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Bouton d’action : Suivant 6">
            <a:hlinkClick r:id="rId3" action="ppaction://hlinksldjump" highlightClick="1"/>
          </p:cNvPr>
          <p:cNvSpPr/>
          <p:nvPr/>
        </p:nvSpPr>
        <p:spPr>
          <a:xfrm>
            <a:off x="8743730" y="5770078"/>
            <a:ext cx="313899" cy="341194"/>
          </a:xfrm>
          <a:prstGeom prst="actionButtonForwardNex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p:cNvSpPr txBox="1"/>
          <p:nvPr/>
        </p:nvSpPr>
        <p:spPr>
          <a:xfrm>
            <a:off x="8321023" y="6144614"/>
            <a:ext cx="1188720" cy="215444"/>
          </a:xfrm>
          <a:prstGeom prst="rect">
            <a:avLst/>
          </a:prstGeom>
          <a:noFill/>
        </p:spPr>
        <p:txBody>
          <a:bodyPr wrap="square" rtlCol="0">
            <a:spAutoFit/>
          </a:bodyPr>
          <a:lstStyle/>
          <a:p>
            <a:r>
              <a:rPr lang="fr-FR" sz="800" b="1" dirty="0" smtClean="0">
                <a:solidFill>
                  <a:srgbClr val="FFC000"/>
                </a:solidFill>
              </a:rPr>
              <a:t>Move to slide n° 58</a:t>
            </a:r>
            <a:endParaRPr lang="fr-FR" sz="800" b="1" dirty="0">
              <a:solidFill>
                <a:srgbClr val="FFC000"/>
              </a:solidFill>
            </a:endParaRPr>
          </a:p>
        </p:txBody>
      </p:sp>
    </p:spTree>
    <p:extLst>
      <p:ext uri="{BB962C8B-B14F-4D97-AF65-F5344CB8AC3E}">
        <p14:creationId xmlns:p14="http://schemas.microsoft.com/office/powerpoint/2010/main" val="27640005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solidFill>
                  <a:schemeClr val="tx1">
                    <a:lumMod val="95000"/>
                    <a:lumOff val="5000"/>
                  </a:schemeClr>
                </a:solidFill>
              </a:rPr>
              <a:t>Corrective </a:t>
            </a:r>
            <a:r>
              <a:rPr lang="en-GB" noProof="0" dirty="0" smtClean="0">
                <a:solidFill>
                  <a:schemeClr val="tx1">
                    <a:lumMod val="95000"/>
                    <a:lumOff val="5000"/>
                  </a:schemeClr>
                </a:solidFill>
              </a:rPr>
              <a:t>maintenance</a:t>
            </a:r>
            <a:endParaRPr lang="en-GB" noProof="0" dirty="0">
              <a:solidFill>
                <a:schemeClr val="tx1">
                  <a:lumMod val="95000"/>
                  <a:lumOff val="5000"/>
                </a:schemeClr>
              </a:solidFill>
            </a:endParaRPr>
          </a:p>
        </p:txBody>
      </p:sp>
      <p:sp>
        <p:nvSpPr>
          <p:cNvPr id="3" name="Content Placeholder 2"/>
          <p:cNvSpPr>
            <a:spLocks noGrp="1"/>
          </p:cNvSpPr>
          <p:nvPr>
            <p:ph idx="1"/>
          </p:nvPr>
        </p:nvSpPr>
        <p:spPr>
          <a:xfrm>
            <a:off x="474848" y="1388777"/>
            <a:ext cx="9073696" cy="4680000"/>
          </a:xfrm>
        </p:spPr>
        <p:txBody>
          <a:bodyPr>
            <a:normAutofit/>
          </a:bodyPr>
          <a:lstStyle/>
          <a:p>
            <a:pPr marL="0" indent="0">
              <a:buNone/>
              <a:defRPr/>
            </a:pPr>
            <a:r>
              <a:rPr lang="en-GB" sz="3000" dirty="0" smtClean="0"/>
              <a:t>Actions to repair, overhaul or replace in order to restore the capability of a failed SSC to perform its defined function</a:t>
            </a:r>
          </a:p>
        </p:txBody>
      </p:sp>
      <p:sp>
        <p:nvSpPr>
          <p:cNvPr id="4" name="Slide Number Placeholder 3"/>
          <p:cNvSpPr>
            <a:spLocks noGrp="1"/>
          </p:cNvSpPr>
          <p:nvPr>
            <p:ph type="sldNum" sz="quarter" idx="12"/>
          </p:nvPr>
        </p:nvSpPr>
        <p:spPr/>
        <p:txBody>
          <a:bodyPr/>
          <a:lstStyle/>
          <a:p>
            <a:fld id="{E820C8E4-9002-4E93-8650-B0CC00F8D49C}" type="slidenum">
              <a:rPr lang="sl-SI" smtClean="0"/>
              <a:t>23</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137262273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Maintenance organization and </a:t>
            </a:r>
            <a:r>
              <a:rPr lang="en-GB" dirty="0" smtClean="0"/>
              <a:t>administration</a:t>
            </a:r>
            <a:endParaRPr lang="en-GB" noProof="0" dirty="0"/>
          </a:p>
        </p:txBody>
      </p:sp>
      <p:sp>
        <p:nvSpPr>
          <p:cNvPr id="3" name="Content Placeholder 2"/>
          <p:cNvSpPr>
            <a:spLocks noGrp="1"/>
          </p:cNvSpPr>
          <p:nvPr>
            <p:ph idx="1"/>
          </p:nvPr>
        </p:nvSpPr>
        <p:spPr>
          <a:xfrm>
            <a:off x="180000" y="1137167"/>
            <a:ext cx="9540000" cy="5220000"/>
          </a:xfrm>
        </p:spPr>
        <p:txBody>
          <a:bodyPr>
            <a:normAutofit fontScale="92500"/>
          </a:bodyPr>
          <a:lstStyle/>
          <a:p>
            <a:r>
              <a:rPr lang="en-GB" noProof="0" dirty="0" smtClean="0"/>
              <a:t>The operating organization has the ultimate responsibility for preparing and executing adequate maintenance</a:t>
            </a:r>
          </a:p>
          <a:p>
            <a:pPr lvl="1"/>
            <a:r>
              <a:rPr lang="en-GB" dirty="0" smtClean="0"/>
              <a:t>Assign responsibilities and authority</a:t>
            </a:r>
          </a:p>
          <a:p>
            <a:pPr lvl="1"/>
            <a:r>
              <a:rPr lang="en-GB" noProof="0" dirty="0" smtClean="0"/>
              <a:t>Establish maintenance entity</a:t>
            </a:r>
          </a:p>
          <a:p>
            <a:pPr lvl="2"/>
            <a:r>
              <a:rPr lang="en-GB" dirty="0" smtClean="0"/>
              <a:t>Typically divided into mechanical, electrical and I&amp;C units</a:t>
            </a:r>
            <a:endParaRPr lang="en-GB" noProof="0" dirty="0" smtClean="0"/>
          </a:p>
          <a:p>
            <a:r>
              <a:rPr lang="en-GB" noProof="0" dirty="0" smtClean="0"/>
              <a:t>The organization, staffing and resources of the maintenance entity and responsibilities are described in writing</a:t>
            </a:r>
          </a:p>
          <a:p>
            <a:pPr lvl="1"/>
            <a:r>
              <a:rPr lang="en-GB" noProof="0" dirty="0" smtClean="0"/>
              <a:t>Must be understood by all</a:t>
            </a:r>
          </a:p>
          <a:p>
            <a:r>
              <a:rPr lang="en-GB" dirty="0" smtClean="0"/>
              <a:t>Effective coordination among different maintenance units is necessary</a:t>
            </a:r>
            <a:endParaRPr lang="en-GB" noProof="0" dirty="0" smtClean="0"/>
          </a:p>
          <a:p>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24</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11" name="Bouton d’action : Suivant 10">
            <a:hlinkClick r:id="rId3" action="ppaction://hlinksldjump" highlightClick="1"/>
          </p:cNvPr>
          <p:cNvSpPr/>
          <p:nvPr/>
        </p:nvSpPr>
        <p:spPr>
          <a:xfrm>
            <a:off x="6523045" y="6000032"/>
            <a:ext cx="313899" cy="341194"/>
          </a:xfrm>
          <a:prstGeom prst="actionButtonForwardNex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6100338" y="6374568"/>
            <a:ext cx="1188720" cy="338554"/>
          </a:xfrm>
          <a:prstGeom prst="rect">
            <a:avLst/>
          </a:prstGeom>
          <a:noFill/>
        </p:spPr>
        <p:txBody>
          <a:bodyPr wrap="square" rtlCol="0">
            <a:spAutoFit/>
          </a:bodyPr>
          <a:lstStyle/>
          <a:p>
            <a:pPr algn="ctr"/>
            <a:r>
              <a:rPr lang="fr-FR" sz="800" b="1" dirty="0" smtClean="0">
                <a:solidFill>
                  <a:srgbClr val="FFC000"/>
                </a:solidFill>
              </a:rPr>
              <a:t>Move to case </a:t>
            </a:r>
            <a:r>
              <a:rPr lang="fr-FR" sz="800" b="1" dirty="0" err="1" smtClean="0">
                <a:solidFill>
                  <a:srgbClr val="FFC000"/>
                </a:solidFill>
              </a:rPr>
              <a:t>study</a:t>
            </a:r>
            <a:r>
              <a:rPr lang="fr-FR" sz="800" b="1" dirty="0" smtClean="0">
                <a:solidFill>
                  <a:srgbClr val="FFC000"/>
                </a:solidFill>
              </a:rPr>
              <a:t/>
            </a:r>
            <a:br>
              <a:rPr lang="fr-FR" sz="800" b="1" dirty="0" smtClean="0">
                <a:solidFill>
                  <a:srgbClr val="FFC000"/>
                </a:solidFill>
              </a:rPr>
            </a:br>
            <a:r>
              <a:rPr lang="fr-FR" sz="800" b="1" dirty="0" smtClean="0">
                <a:solidFill>
                  <a:srgbClr val="FFC000"/>
                </a:solidFill>
              </a:rPr>
              <a:t>slide n° 59</a:t>
            </a:r>
            <a:endParaRPr lang="fr-FR" sz="800" b="1" dirty="0">
              <a:solidFill>
                <a:srgbClr val="FFC000"/>
              </a:solidFill>
            </a:endParaRPr>
          </a:p>
        </p:txBody>
      </p:sp>
    </p:spTree>
    <p:extLst>
      <p:ext uri="{BB962C8B-B14F-4D97-AF65-F5344CB8AC3E}">
        <p14:creationId xmlns:p14="http://schemas.microsoft.com/office/powerpoint/2010/main" val="22648848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Maintenance organization and </a:t>
            </a:r>
            <a:r>
              <a:rPr lang="en-GB" dirty="0" smtClean="0"/>
              <a:t>administration</a:t>
            </a:r>
            <a:endParaRPr lang="en-GB" noProof="0" dirty="0"/>
          </a:p>
        </p:txBody>
      </p:sp>
      <p:sp>
        <p:nvSpPr>
          <p:cNvPr id="3" name="Content Placeholder 2"/>
          <p:cNvSpPr>
            <a:spLocks noGrp="1"/>
          </p:cNvSpPr>
          <p:nvPr>
            <p:ph idx="1"/>
          </p:nvPr>
        </p:nvSpPr>
        <p:spPr>
          <a:xfrm>
            <a:off x="180000" y="1724297"/>
            <a:ext cx="9540000" cy="4632870"/>
          </a:xfrm>
        </p:spPr>
        <p:txBody>
          <a:bodyPr>
            <a:normAutofit/>
          </a:bodyPr>
          <a:lstStyle/>
          <a:p>
            <a:r>
              <a:rPr lang="en-GB" sz="2800" dirty="0"/>
              <a:t>Staff can be supplemented as necessary.</a:t>
            </a:r>
          </a:p>
          <a:p>
            <a:r>
              <a:rPr lang="en-GB" sz="2800" dirty="0"/>
              <a:t>The organization, qualifications, and number of maintenance personnel must be sufficient during operations or outages.</a:t>
            </a:r>
          </a:p>
          <a:p>
            <a:pPr lvl="1"/>
            <a:r>
              <a:rPr lang="en-GB" sz="2400" dirty="0"/>
              <a:t>Outage work may be outsourced to contractors.</a:t>
            </a:r>
          </a:p>
          <a:p>
            <a:pPr lvl="0"/>
            <a:r>
              <a:rPr lang="en-GB" sz="2800" dirty="0"/>
              <a:t>The goals and objectives of the maintenance </a:t>
            </a:r>
            <a:r>
              <a:rPr lang="en-GB" sz="2800" dirty="0" smtClean="0"/>
              <a:t>entity are </a:t>
            </a:r>
            <a:r>
              <a:rPr lang="en-GB" sz="2800" dirty="0"/>
              <a:t>defined within the plant policies and objectives. </a:t>
            </a:r>
          </a:p>
          <a:p>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25</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8154822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Maintenance organization and </a:t>
            </a:r>
            <a:r>
              <a:rPr lang="en-GB" dirty="0" smtClean="0"/>
              <a:t>administration</a:t>
            </a:r>
            <a:endParaRPr lang="en-GB" noProof="0" dirty="0"/>
          </a:p>
        </p:txBody>
      </p:sp>
      <p:sp>
        <p:nvSpPr>
          <p:cNvPr id="3" name="Content Placeholder 2"/>
          <p:cNvSpPr>
            <a:spLocks noGrp="1"/>
          </p:cNvSpPr>
          <p:nvPr>
            <p:ph idx="1"/>
          </p:nvPr>
        </p:nvSpPr>
        <p:spPr>
          <a:xfrm>
            <a:off x="180000" y="1724297"/>
            <a:ext cx="9540000" cy="4632870"/>
          </a:xfrm>
        </p:spPr>
        <p:txBody>
          <a:bodyPr>
            <a:normAutofit/>
          </a:bodyPr>
          <a:lstStyle/>
          <a:p>
            <a:pPr>
              <a:spcBef>
                <a:spcPts val="200"/>
              </a:spcBef>
              <a:spcAft>
                <a:spcPts val="200"/>
              </a:spcAft>
              <a:defRPr/>
            </a:pPr>
            <a:r>
              <a:rPr lang="en-GB" sz="2800" dirty="0"/>
              <a:t>Clearly allocates responsibilities to accountable identified individuals. </a:t>
            </a:r>
          </a:p>
          <a:p>
            <a:pPr>
              <a:spcBef>
                <a:spcPts val="200"/>
              </a:spcBef>
              <a:spcAft>
                <a:spcPts val="200"/>
              </a:spcAft>
              <a:defRPr/>
            </a:pPr>
            <a:r>
              <a:rPr lang="en-GB" sz="2800" dirty="0"/>
              <a:t>Evaluates its performance through self-assessment</a:t>
            </a:r>
          </a:p>
          <a:p>
            <a:pPr>
              <a:spcBef>
                <a:spcPts val="200"/>
              </a:spcBef>
              <a:spcAft>
                <a:spcPts val="200"/>
              </a:spcAft>
              <a:defRPr/>
            </a:pPr>
            <a:r>
              <a:rPr lang="en-GB" sz="2800" dirty="0"/>
              <a:t>Takes self-initiated corrective actions for performance enhancements.</a:t>
            </a:r>
          </a:p>
          <a:p>
            <a:pPr>
              <a:spcBef>
                <a:spcPts val="200"/>
              </a:spcBef>
              <a:spcAft>
                <a:spcPts val="200"/>
              </a:spcAft>
              <a:defRPr/>
            </a:pPr>
            <a:r>
              <a:rPr lang="en-GB" sz="2800" dirty="0"/>
              <a:t>Personal integrity and professionalism are a central part of every job.</a:t>
            </a:r>
          </a:p>
          <a:p>
            <a:pPr>
              <a:spcBef>
                <a:spcPts val="200"/>
              </a:spcBef>
              <a:spcAft>
                <a:spcPts val="200"/>
              </a:spcAft>
              <a:defRPr/>
            </a:pPr>
            <a:r>
              <a:rPr lang="en-GB" sz="2800" dirty="0"/>
              <a:t>Managers serve as an example through leadership.</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26</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31637367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Procedures, records and histories</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27</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Content Placeholder 7"/>
          <p:cNvSpPr>
            <a:spLocks noGrp="1"/>
          </p:cNvSpPr>
          <p:nvPr>
            <p:ph idx="1"/>
          </p:nvPr>
        </p:nvSpPr>
        <p:spPr>
          <a:xfrm>
            <a:off x="179388" y="1567543"/>
            <a:ext cx="9540875" cy="4790395"/>
          </a:xfrm>
        </p:spPr>
        <p:txBody>
          <a:bodyPr>
            <a:normAutofit/>
          </a:bodyPr>
          <a:lstStyle/>
          <a:p>
            <a:r>
              <a:rPr lang="en-GB" sz="2800" dirty="0"/>
              <a:t>Maintenance procedures and other work-related documents ensure that maintenance is performed safely and efficiently. </a:t>
            </a:r>
          </a:p>
          <a:p>
            <a:r>
              <a:rPr lang="en-GB" sz="2800" dirty="0"/>
              <a:t>Maintenance instructions are compiled in accordance with quality assurance requirements.</a:t>
            </a:r>
          </a:p>
          <a:p>
            <a:r>
              <a:rPr lang="en-GB" sz="2800" dirty="0"/>
              <a:t>Maintenance history is used to support:</a:t>
            </a:r>
          </a:p>
          <a:p>
            <a:pPr lvl="1"/>
            <a:r>
              <a:rPr lang="en-GB" sz="2400" dirty="0"/>
              <a:t>maintenance activities, </a:t>
            </a:r>
          </a:p>
          <a:p>
            <a:pPr lvl="1"/>
            <a:r>
              <a:rPr lang="en-GB" sz="2400" dirty="0"/>
              <a:t>upgrade maintenance programmes, </a:t>
            </a:r>
          </a:p>
          <a:p>
            <a:pPr lvl="1"/>
            <a:r>
              <a:rPr lang="en-GB" sz="2400" dirty="0"/>
              <a:t>optimise equipment performance and </a:t>
            </a:r>
          </a:p>
          <a:p>
            <a:pPr lvl="1"/>
            <a:r>
              <a:rPr lang="en-GB" sz="2400" dirty="0"/>
              <a:t>improve equipment reliability. </a:t>
            </a:r>
          </a:p>
        </p:txBody>
      </p:sp>
    </p:spTree>
    <p:extLst>
      <p:ext uri="{BB962C8B-B14F-4D97-AF65-F5344CB8AC3E}">
        <p14:creationId xmlns:p14="http://schemas.microsoft.com/office/powerpoint/2010/main" val="19894236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solidFill>
                  <a:schemeClr val="tx1">
                    <a:lumMod val="95000"/>
                    <a:lumOff val="5000"/>
                  </a:schemeClr>
                </a:solidFill>
              </a:rPr>
              <a:t>Maintenance</a:t>
            </a:r>
            <a:r>
              <a:rPr lang="en-GB" dirty="0" smtClean="0">
                <a:solidFill>
                  <a:schemeClr val="tx1">
                    <a:lumMod val="95000"/>
                    <a:lumOff val="5000"/>
                  </a:schemeClr>
                </a:solidFill>
              </a:rPr>
              <a:t> </a:t>
            </a:r>
            <a:r>
              <a:rPr lang="en-GB" noProof="0" dirty="0" smtClean="0">
                <a:solidFill>
                  <a:schemeClr val="tx1">
                    <a:lumMod val="95000"/>
                    <a:lumOff val="5000"/>
                  </a:schemeClr>
                </a:solidFill>
              </a:rPr>
              <a:t>Procedures </a:t>
            </a:r>
            <a:r>
              <a:rPr lang="en-GB" noProof="0" dirty="0">
                <a:solidFill>
                  <a:schemeClr val="tx1">
                    <a:lumMod val="95000"/>
                    <a:lumOff val="5000"/>
                  </a:schemeClr>
                </a:solidFill>
              </a:rPr>
              <a:t>and </a:t>
            </a:r>
            <a:r>
              <a:rPr lang="en-GB" noProof="0" dirty="0" smtClean="0">
                <a:solidFill>
                  <a:schemeClr val="tx1">
                    <a:lumMod val="95000"/>
                    <a:lumOff val="5000"/>
                  </a:schemeClr>
                </a:solidFill>
              </a:rPr>
              <a:t>Records </a:t>
            </a:r>
            <a:r>
              <a:rPr lang="en-GB" sz="1800" noProof="0" dirty="0" smtClean="0">
                <a:solidFill>
                  <a:schemeClr val="tx1">
                    <a:lumMod val="95000"/>
                    <a:lumOff val="5000"/>
                  </a:schemeClr>
                </a:solidFill>
              </a:rPr>
              <a:t>(1)</a:t>
            </a:r>
            <a:endParaRPr lang="en-GB" noProof="0" dirty="0">
              <a:solidFill>
                <a:schemeClr val="tx1">
                  <a:lumMod val="95000"/>
                  <a:lumOff val="5000"/>
                </a:schemeClr>
              </a:solidFill>
            </a:endParaRPr>
          </a:p>
        </p:txBody>
      </p:sp>
      <p:sp>
        <p:nvSpPr>
          <p:cNvPr id="3" name="Content Placeholder 2"/>
          <p:cNvSpPr>
            <a:spLocks noGrp="1"/>
          </p:cNvSpPr>
          <p:nvPr>
            <p:ph idx="1"/>
          </p:nvPr>
        </p:nvSpPr>
        <p:spPr>
          <a:xfrm>
            <a:off x="308756" y="1484313"/>
            <a:ext cx="9056917" cy="3621949"/>
          </a:xfrm>
        </p:spPr>
        <p:txBody>
          <a:bodyPr wrap="square">
            <a:spAutoFit/>
          </a:bodyPr>
          <a:lstStyle/>
          <a:p>
            <a:r>
              <a:rPr lang="en-GB" sz="2800" noProof="0" dirty="0" smtClean="0"/>
              <a:t>The preparation, review, approval, and revision of procedures and other work related documents are properly supervised.</a:t>
            </a:r>
          </a:p>
          <a:p>
            <a:r>
              <a:rPr lang="en-GB" sz="2800" noProof="0" dirty="0" smtClean="0"/>
              <a:t>Procedures and work instructions are:</a:t>
            </a:r>
          </a:p>
          <a:p>
            <a:pPr lvl="1"/>
            <a:r>
              <a:rPr lang="en-GB" sz="2400" noProof="0" dirty="0" smtClean="0"/>
              <a:t>technically accurate, </a:t>
            </a:r>
          </a:p>
          <a:p>
            <a:pPr lvl="1"/>
            <a:r>
              <a:rPr lang="en-GB" sz="2400" noProof="0" dirty="0" smtClean="0"/>
              <a:t>easy to understand, </a:t>
            </a:r>
          </a:p>
          <a:p>
            <a:pPr lvl="1"/>
            <a:r>
              <a:rPr lang="en-GB" sz="2400" noProof="0" dirty="0" smtClean="0"/>
              <a:t>up to date, and </a:t>
            </a:r>
          </a:p>
          <a:p>
            <a:pPr lvl="1"/>
            <a:r>
              <a:rPr lang="en-GB" sz="2400" noProof="0" dirty="0" smtClean="0"/>
              <a:t>readily available.</a:t>
            </a:r>
            <a:endParaRPr lang="en-GB" sz="2400" dirty="0"/>
          </a:p>
        </p:txBody>
      </p:sp>
      <p:sp>
        <p:nvSpPr>
          <p:cNvPr id="4" name="Slide Number Placeholder 3"/>
          <p:cNvSpPr>
            <a:spLocks noGrp="1"/>
          </p:cNvSpPr>
          <p:nvPr>
            <p:ph type="sldNum" sz="quarter" idx="12"/>
          </p:nvPr>
        </p:nvSpPr>
        <p:spPr/>
        <p:txBody>
          <a:bodyPr/>
          <a:lstStyle/>
          <a:p>
            <a:fld id="{E820C8E4-9002-4E93-8650-B0CC00F8D49C}" type="slidenum">
              <a:rPr lang="sl-SI" smtClean="0"/>
              <a:t>28</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17930662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solidFill>
                  <a:schemeClr val="tx1">
                    <a:lumMod val="95000"/>
                    <a:lumOff val="5000"/>
                  </a:schemeClr>
                </a:solidFill>
              </a:rPr>
              <a:t>Maintenance Procedures </a:t>
            </a:r>
            <a:r>
              <a:rPr lang="en-GB" noProof="0" dirty="0">
                <a:solidFill>
                  <a:schemeClr val="tx1">
                    <a:lumMod val="95000"/>
                    <a:lumOff val="5000"/>
                  </a:schemeClr>
                </a:solidFill>
              </a:rPr>
              <a:t>and </a:t>
            </a:r>
            <a:r>
              <a:rPr lang="en-GB" noProof="0" dirty="0" smtClean="0">
                <a:solidFill>
                  <a:schemeClr val="tx1">
                    <a:lumMod val="95000"/>
                    <a:lumOff val="5000"/>
                  </a:schemeClr>
                </a:solidFill>
              </a:rPr>
              <a:t>Records </a:t>
            </a:r>
            <a:r>
              <a:rPr lang="en-GB" sz="1800" noProof="0" dirty="0" smtClean="0">
                <a:solidFill>
                  <a:schemeClr val="tx1">
                    <a:lumMod val="95000"/>
                    <a:lumOff val="5000"/>
                  </a:schemeClr>
                </a:solidFill>
              </a:rPr>
              <a:t>(2</a:t>
            </a:r>
            <a:r>
              <a:rPr lang="en-GB" sz="1800" dirty="0" smtClean="0">
                <a:solidFill>
                  <a:schemeClr val="tx1">
                    <a:lumMod val="95000"/>
                    <a:lumOff val="5000"/>
                  </a:schemeClr>
                </a:solidFill>
              </a:rPr>
              <a:t>)</a:t>
            </a:r>
            <a:endParaRPr lang="en-GB" noProof="0" dirty="0">
              <a:solidFill>
                <a:schemeClr val="tx1">
                  <a:lumMod val="95000"/>
                  <a:lumOff val="5000"/>
                </a:schemeClr>
              </a:solidFill>
            </a:endParaRPr>
          </a:p>
        </p:txBody>
      </p:sp>
      <p:sp>
        <p:nvSpPr>
          <p:cNvPr id="3" name="Content Placeholder 2"/>
          <p:cNvSpPr>
            <a:spLocks noGrp="1"/>
          </p:cNvSpPr>
          <p:nvPr>
            <p:ph idx="1"/>
          </p:nvPr>
        </p:nvSpPr>
        <p:spPr>
          <a:xfrm>
            <a:off x="330200" y="1389063"/>
            <a:ext cx="9316418" cy="4680000"/>
          </a:xfrm>
        </p:spPr>
        <p:txBody>
          <a:bodyPr/>
          <a:lstStyle/>
          <a:p>
            <a:r>
              <a:rPr lang="en-GB" sz="2800" noProof="0" dirty="0" smtClean="0"/>
              <a:t>Normally </a:t>
            </a:r>
            <a:r>
              <a:rPr lang="en-GB" sz="2800" noProof="0" dirty="0"/>
              <a:t>prepared in co-operation with the </a:t>
            </a:r>
            <a:r>
              <a:rPr lang="en-GB" sz="2800" noProof="0" dirty="0" smtClean="0"/>
              <a:t>equipment manufacturers</a:t>
            </a:r>
            <a:r>
              <a:rPr lang="en-GB" sz="2800" noProof="0" dirty="0"/>
              <a:t>, </a:t>
            </a:r>
            <a:r>
              <a:rPr lang="en-GB" sz="2800" noProof="0" dirty="0" smtClean="0"/>
              <a:t>vendor suppliers, </a:t>
            </a:r>
            <a:r>
              <a:rPr lang="en-GB" sz="2800" noProof="0" dirty="0"/>
              <a:t>and the personnel conducting </a:t>
            </a:r>
            <a:r>
              <a:rPr lang="en-GB" sz="2800" noProof="0" dirty="0" smtClean="0"/>
              <a:t>the activities </a:t>
            </a:r>
          </a:p>
          <a:p>
            <a:endParaRPr lang="en-GB" sz="2800" noProof="0" dirty="0" smtClean="0"/>
          </a:p>
          <a:p>
            <a:r>
              <a:rPr lang="en-GB" sz="2800" noProof="0" dirty="0" smtClean="0"/>
              <a:t>Procedures are periodically reviewed for technical accuracy, human factors, and the inclusion of in-house and industry operating experience. </a:t>
            </a:r>
          </a:p>
          <a:p>
            <a:endParaRPr lang="en-GB" sz="2800" noProof="0" dirty="0" smtClean="0"/>
          </a:p>
          <a:p>
            <a:r>
              <a:rPr lang="en-GB" sz="2800" noProof="0" dirty="0" smtClean="0"/>
              <a:t>Changes are regulated, including an appropriate review and approval.</a:t>
            </a:r>
          </a:p>
        </p:txBody>
      </p:sp>
      <p:sp>
        <p:nvSpPr>
          <p:cNvPr id="4" name="Slide Number Placeholder 3"/>
          <p:cNvSpPr>
            <a:spLocks noGrp="1"/>
          </p:cNvSpPr>
          <p:nvPr>
            <p:ph type="sldNum" sz="quarter" idx="12"/>
          </p:nvPr>
        </p:nvSpPr>
        <p:spPr/>
        <p:txBody>
          <a:bodyPr/>
          <a:lstStyle/>
          <a:p>
            <a:fld id="{E820C8E4-9002-4E93-8650-B0CC00F8D49C}" type="slidenum">
              <a:rPr lang="sl-SI" smtClean="0"/>
              <a:t>29</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18586315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904" y="188914"/>
            <a:ext cx="8883893" cy="936625"/>
          </a:xfrm>
        </p:spPr>
        <p:txBody>
          <a:bodyPr/>
          <a:lstStyle/>
          <a:p>
            <a:endParaRPr lang="en-GB" noProof="0" dirty="0">
              <a:solidFill>
                <a:schemeClr val="tx1">
                  <a:lumMod val="95000"/>
                  <a:lumOff val="5000"/>
                </a:schemeClr>
              </a:solidFill>
            </a:endParaRPr>
          </a:p>
        </p:txBody>
      </p:sp>
      <p:sp>
        <p:nvSpPr>
          <p:cNvPr id="4" name="Slide Number Placeholder 3"/>
          <p:cNvSpPr>
            <a:spLocks noGrp="1"/>
          </p:cNvSpPr>
          <p:nvPr>
            <p:ph type="sldNum" sz="quarter" idx="12"/>
          </p:nvPr>
        </p:nvSpPr>
        <p:spPr/>
        <p:txBody>
          <a:bodyPr/>
          <a:lstStyle/>
          <a:p>
            <a:fld id="{E820C8E4-9002-4E93-8650-B0CC00F8D49C}" type="slidenum">
              <a:rPr lang="sl-SI" smtClean="0"/>
              <a:t>30</a:t>
            </a:fld>
            <a:endParaRPr lang="sl-SI" dirty="0"/>
          </a:p>
        </p:txBody>
      </p:sp>
      <p:pic>
        <p:nvPicPr>
          <p:cNvPr id="5" name="Picture 4"/>
          <p:cNvPicPr>
            <a:picLocks noChangeAspect="1"/>
          </p:cNvPicPr>
          <p:nvPr/>
        </p:nvPicPr>
        <p:blipFill rotWithShape="1">
          <a:blip r:embed="rId3"/>
          <a:srcRect l="8736" r="5315" b="3393"/>
          <a:stretch/>
        </p:blipFill>
        <p:spPr>
          <a:xfrm>
            <a:off x="2547257" y="140358"/>
            <a:ext cx="4875810" cy="6545446"/>
          </a:xfrm>
          <a:prstGeom prst="rect">
            <a:avLst/>
          </a:prstGeom>
        </p:spPr>
      </p:pic>
      <p:sp>
        <p:nvSpPr>
          <p:cNvPr id="3" name="Rectangle 2"/>
          <p:cNvSpPr/>
          <p:nvPr/>
        </p:nvSpPr>
        <p:spPr>
          <a:xfrm>
            <a:off x="4602163" y="60282"/>
            <a:ext cx="2841542" cy="49843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7"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8201937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904" y="188914"/>
            <a:ext cx="8883893" cy="936625"/>
          </a:xfrm>
        </p:spPr>
        <p:txBody>
          <a:bodyPr/>
          <a:lstStyle/>
          <a:p>
            <a:endParaRPr lang="en-GB" noProof="0" dirty="0">
              <a:solidFill>
                <a:schemeClr val="tx1">
                  <a:lumMod val="95000"/>
                  <a:lumOff val="5000"/>
                </a:schemeClr>
              </a:solidFill>
            </a:endParaRPr>
          </a:p>
        </p:txBody>
      </p:sp>
      <p:sp>
        <p:nvSpPr>
          <p:cNvPr id="4" name="Slide Number Placeholder 3"/>
          <p:cNvSpPr>
            <a:spLocks noGrp="1"/>
          </p:cNvSpPr>
          <p:nvPr>
            <p:ph type="sldNum" sz="quarter" idx="12"/>
          </p:nvPr>
        </p:nvSpPr>
        <p:spPr/>
        <p:txBody>
          <a:bodyPr/>
          <a:lstStyle/>
          <a:p>
            <a:fld id="{E820C8E4-9002-4E93-8650-B0CC00F8D49C}" type="slidenum">
              <a:rPr lang="sl-SI" smtClean="0"/>
              <a:t>31</a:t>
            </a:fld>
            <a:endParaRPr lang="sl-SI" dirty="0"/>
          </a:p>
        </p:txBody>
      </p:sp>
      <p:pic>
        <p:nvPicPr>
          <p:cNvPr id="5" name="Picture 4"/>
          <p:cNvPicPr>
            <a:picLocks noChangeAspect="1"/>
          </p:cNvPicPr>
          <p:nvPr/>
        </p:nvPicPr>
        <p:blipFill rotWithShape="1">
          <a:blip r:embed="rId3"/>
          <a:srcRect l="8736" r="5315" b="52366"/>
          <a:stretch/>
        </p:blipFill>
        <p:spPr>
          <a:xfrm>
            <a:off x="227198" y="209550"/>
            <a:ext cx="9554977" cy="6324600"/>
          </a:xfrm>
          <a:prstGeom prst="rect">
            <a:avLst/>
          </a:prstGeom>
        </p:spPr>
      </p:pic>
      <p:sp>
        <p:nvSpPr>
          <p:cNvPr id="6"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7"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5547387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solidFill>
                  <a:schemeClr val="tx1">
                    <a:lumMod val="95000"/>
                    <a:lumOff val="5000"/>
                  </a:schemeClr>
                </a:solidFill>
              </a:rPr>
              <a:t>Maintenance </a:t>
            </a:r>
            <a:r>
              <a:rPr lang="en-GB" noProof="0" dirty="0" smtClean="0">
                <a:solidFill>
                  <a:schemeClr val="tx1">
                    <a:lumMod val="95000"/>
                    <a:lumOff val="5000"/>
                  </a:schemeClr>
                </a:solidFill>
              </a:rPr>
              <a:t>History</a:t>
            </a:r>
            <a:endParaRPr lang="en-GB" noProof="0" dirty="0">
              <a:solidFill>
                <a:schemeClr val="tx1">
                  <a:lumMod val="95000"/>
                  <a:lumOff val="5000"/>
                </a:schemeClr>
              </a:solidFill>
            </a:endParaRPr>
          </a:p>
        </p:txBody>
      </p:sp>
      <p:sp>
        <p:nvSpPr>
          <p:cNvPr id="3" name="Content Placeholder 2"/>
          <p:cNvSpPr>
            <a:spLocks noGrp="1"/>
          </p:cNvSpPr>
          <p:nvPr>
            <p:ph idx="1"/>
          </p:nvPr>
        </p:nvSpPr>
        <p:spPr>
          <a:xfrm>
            <a:off x="347350" y="1401188"/>
            <a:ext cx="9167399" cy="4882046"/>
          </a:xfrm>
        </p:spPr>
        <p:txBody>
          <a:bodyPr>
            <a:normAutofit lnSpcReduction="10000"/>
          </a:bodyPr>
          <a:lstStyle/>
          <a:p>
            <a:r>
              <a:rPr lang="en-GB" sz="2800" noProof="0" dirty="0" smtClean="0"/>
              <a:t>Maintained for systems and equipment important to plant safety and reliability.</a:t>
            </a:r>
          </a:p>
          <a:p>
            <a:endParaRPr lang="en-GB" sz="2800" noProof="0" dirty="0" smtClean="0"/>
          </a:p>
          <a:p>
            <a:r>
              <a:rPr lang="en-GB" sz="2800" noProof="0" dirty="0" smtClean="0"/>
              <a:t>Periodically reviewed and analysed:</a:t>
            </a:r>
          </a:p>
          <a:p>
            <a:pPr lvl="1"/>
            <a:r>
              <a:rPr lang="en-GB" sz="2400" noProof="0" dirty="0" smtClean="0"/>
              <a:t>to identify adverse equipment performance trends and persistent maintenance problems, </a:t>
            </a:r>
          </a:p>
          <a:p>
            <a:pPr lvl="1"/>
            <a:r>
              <a:rPr lang="en-GB" sz="2400" noProof="0" dirty="0" smtClean="0"/>
              <a:t>to assess their impact on system reliability, and</a:t>
            </a:r>
          </a:p>
          <a:p>
            <a:pPr lvl="1"/>
            <a:r>
              <a:rPr lang="en-GB" sz="2400" noProof="0" dirty="0" smtClean="0"/>
              <a:t>to determine root causes.</a:t>
            </a:r>
          </a:p>
          <a:p>
            <a:pPr lvl="1"/>
            <a:endParaRPr lang="en-GB" sz="2800" noProof="0" dirty="0" smtClean="0"/>
          </a:p>
          <a:p>
            <a:r>
              <a:rPr lang="en-GB" sz="2800" noProof="0" dirty="0" smtClean="0"/>
              <a:t>The results are used to improve corrective and preventive maintenance on all affected equipment.</a:t>
            </a:r>
          </a:p>
        </p:txBody>
      </p:sp>
      <p:sp>
        <p:nvSpPr>
          <p:cNvPr id="4" name="Slide Number Placeholder 3"/>
          <p:cNvSpPr>
            <a:spLocks noGrp="1"/>
          </p:cNvSpPr>
          <p:nvPr>
            <p:ph type="sldNum" sz="quarter" idx="12"/>
          </p:nvPr>
        </p:nvSpPr>
        <p:spPr/>
        <p:txBody>
          <a:bodyPr/>
          <a:lstStyle/>
          <a:p>
            <a:fld id="{E820C8E4-9002-4E93-8650-B0CC00F8D49C}" type="slidenum">
              <a:rPr lang="sl-SI" smtClean="0"/>
              <a:t>32</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280340892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164" y="177039"/>
            <a:ext cx="9089904" cy="936625"/>
          </a:xfrm>
        </p:spPr>
        <p:txBody>
          <a:bodyPr/>
          <a:lstStyle/>
          <a:p>
            <a:r>
              <a:rPr lang="en-GB" noProof="0" dirty="0">
                <a:solidFill>
                  <a:schemeClr val="tx1">
                    <a:lumMod val="95000"/>
                    <a:lumOff val="5000"/>
                  </a:schemeClr>
                </a:solidFill>
              </a:rPr>
              <a:t>Conduct </a:t>
            </a:r>
            <a:r>
              <a:rPr lang="en-GB" noProof="0" dirty="0" smtClean="0">
                <a:solidFill>
                  <a:schemeClr val="tx1">
                    <a:lumMod val="95000"/>
                    <a:lumOff val="5000"/>
                  </a:schemeClr>
                </a:solidFill>
              </a:rPr>
              <a:t>of Maintenance </a:t>
            </a:r>
            <a:r>
              <a:rPr lang="en-GB" sz="1800" noProof="0" dirty="0" smtClean="0">
                <a:solidFill>
                  <a:schemeClr val="tx1">
                    <a:lumMod val="95000"/>
                    <a:lumOff val="5000"/>
                  </a:schemeClr>
                </a:solidFill>
              </a:rPr>
              <a:t>(1)</a:t>
            </a:r>
            <a:endParaRPr lang="en-GB" noProof="0" dirty="0">
              <a:solidFill>
                <a:schemeClr val="tx1">
                  <a:lumMod val="95000"/>
                  <a:lumOff val="5000"/>
                </a:schemeClr>
              </a:solidFill>
            </a:endParaRPr>
          </a:p>
        </p:txBody>
      </p:sp>
      <p:sp>
        <p:nvSpPr>
          <p:cNvPr id="3" name="Content Placeholder 2"/>
          <p:cNvSpPr>
            <a:spLocks noGrp="1"/>
          </p:cNvSpPr>
          <p:nvPr>
            <p:ph idx="1"/>
          </p:nvPr>
        </p:nvSpPr>
        <p:spPr>
          <a:xfrm>
            <a:off x="392112" y="1097281"/>
            <a:ext cx="9151318" cy="5251268"/>
          </a:xfrm>
        </p:spPr>
        <p:txBody>
          <a:bodyPr>
            <a:normAutofit/>
          </a:bodyPr>
          <a:lstStyle/>
          <a:p>
            <a:r>
              <a:rPr lang="en-GB" sz="2600" noProof="0" dirty="0" smtClean="0"/>
              <a:t>Maintenance is conducted in a safe and efficient manner to support plant operation.</a:t>
            </a:r>
          </a:p>
          <a:p>
            <a:r>
              <a:rPr lang="en-GB" sz="2600" noProof="0" dirty="0" smtClean="0"/>
              <a:t>Programme elements:</a:t>
            </a:r>
          </a:p>
          <a:p>
            <a:pPr lvl="1"/>
            <a:r>
              <a:rPr lang="en-GB" sz="2200" noProof="0" dirty="0" smtClean="0"/>
              <a:t>Work is started only after obtaining necessary authorizations (work permit, fire permit, radiological zones access permit, etc.).</a:t>
            </a:r>
          </a:p>
          <a:p>
            <a:pPr lvl="1"/>
            <a:r>
              <a:rPr lang="en-GB" sz="2200" dirty="0"/>
              <a:t>Clearance (tagging) system is used and </a:t>
            </a:r>
            <a:r>
              <a:rPr lang="en-GB" sz="2200" dirty="0" smtClean="0"/>
              <a:t/>
            </a:r>
            <a:br>
              <a:rPr lang="en-GB" sz="2200" dirty="0" smtClean="0"/>
            </a:br>
            <a:r>
              <a:rPr lang="en-GB" sz="2200" dirty="0" smtClean="0"/>
              <a:t>understood </a:t>
            </a:r>
            <a:r>
              <a:rPr lang="en-GB" sz="2200" dirty="0"/>
              <a:t>by all maintenance personnel</a:t>
            </a:r>
            <a:r>
              <a:rPr lang="en-GB" sz="2200" dirty="0" smtClean="0"/>
              <a:t>.</a:t>
            </a:r>
          </a:p>
          <a:p>
            <a:pPr lvl="1"/>
            <a:endParaRPr lang="en-GB" sz="2200" dirty="0"/>
          </a:p>
          <a:p>
            <a:pPr lvl="1"/>
            <a:r>
              <a:rPr lang="en-GB" sz="2200" dirty="0" smtClean="0"/>
              <a:t>F</a:t>
            </a:r>
            <a:r>
              <a:rPr lang="en-GB" sz="2200" noProof="0" dirty="0" err="1" smtClean="0"/>
              <a:t>oreign</a:t>
            </a:r>
            <a:r>
              <a:rPr lang="en-GB" sz="2200" noProof="0" dirty="0" smtClean="0"/>
              <a:t> material exclusion procedures </a:t>
            </a:r>
            <a:br>
              <a:rPr lang="en-GB" sz="2200" noProof="0" dirty="0" smtClean="0"/>
            </a:br>
            <a:r>
              <a:rPr lang="en-GB" sz="2200" noProof="0" dirty="0" smtClean="0"/>
              <a:t>are followed.</a:t>
            </a:r>
          </a:p>
          <a:p>
            <a:pPr lvl="1"/>
            <a:r>
              <a:rPr lang="en-GB" sz="2200" dirty="0"/>
              <a:t>A</a:t>
            </a:r>
            <a:r>
              <a:rPr lang="en-GB" sz="2200" noProof="0" dirty="0" err="1" smtClean="0"/>
              <a:t>dequate</a:t>
            </a:r>
            <a:r>
              <a:rPr lang="en-GB" sz="2200" noProof="0" dirty="0" smtClean="0"/>
              <a:t> resources are available (during day and night shifts.</a:t>
            </a:r>
          </a:p>
          <a:p>
            <a:pPr lvl="1"/>
            <a:r>
              <a:rPr lang="en-GB" sz="2200" dirty="0" smtClean="0"/>
              <a:t>Pre-job </a:t>
            </a:r>
            <a:r>
              <a:rPr lang="en-GB" sz="2200" dirty="0"/>
              <a:t>briefings</a:t>
            </a:r>
            <a:r>
              <a:rPr lang="en-GB" sz="2400" dirty="0" smtClean="0"/>
              <a:t>.</a:t>
            </a:r>
            <a:endParaRPr lang="en-GB" sz="2400" noProof="0"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t>33</a:t>
            </a:fld>
            <a:endParaRPr lang="sl-SI" dirty="0"/>
          </a:p>
        </p:txBody>
      </p:sp>
      <p:pic>
        <p:nvPicPr>
          <p:cNvPr id="5" name="Content Placeholder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1015" y="3343197"/>
            <a:ext cx="1323798" cy="1294407"/>
          </a:xfrm>
          <a:prstGeom prst="rect">
            <a:avLst/>
          </a:prstGeom>
        </p:spPr>
      </p:pic>
      <p:pic>
        <p:nvPicPr>
          <p:cNvPr id="6"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05069" y="3343197"/>
            <a:ext cx="1494137" cy="1436911"/>
          </a:xfrm>
          <a:prstGeom prst="rect">
            <a:avLst/>
          </a:prstGeom>
        </p:spPr>
      </p:pic>
      <p:sp>
        <p:nvSpPr>
          <p:cNvPr id="7"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8"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4060598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168" y="177039"/>
            <a:ext cx="9038443" cy="936625"/>
          </a:xfrm>
        </p:spPr>
        <p:txBody>
          <a:bodyPr/>
          <a:lstStyle/>
          <a:p>
            <a:r>
              <a:rPr lang="en-GB" dirty="0">
                <a:solidFill>
                  <a:schemeClr val="tx1">
                    <a:lumMod val="95000"/>
                    <a:lumOff val="5000"/>
                  </a:schemeClr>
                </a:solidFill>
              </a:rPr>
              <a:t>Conduct </a:t>
            </a:r>
            <a:r>
              <a:rPr lang="en-GB" dirty="0" smtClean="0">
                <a:solidFill>
                  <a:schemeClr val="tx1">
                    <a:lumMod val="95000"/>
                    <a:lumOff val="5000"/>
                  </a:schemeClr>
                </a:solidFill>
              </a:rPr>
              <a:t>of Maintenance </a:t>
            </a:r>
            <a:r>
              <a:rPr lang="en-GB" sz="1800" dirty="0" smtClean="0">
                <a:solidFill>
                  <a:schemeClr val="tx1">
                    <a:lumMod val="95000"/>
                    <a:lumOff val="5000"/>
                  </a:schemeClr>
                </a:solidFill>
              </a:rPr>
              <a:t>(2)</a:t>
            </a:r>
            <a:endParaRPr lang="en-GB" noProof="0" dirty="0"/>
          </a:p>
        </p:txBody>
      </p:sp>
      <p:sp>
        <p:nvSpPr>
          <p:cNvPr id="3" name="Content Placeholder 2"/>
          <p:cNvSpPr>
            <a:spLocks noGrp="1"/>
          </p:cNvSpPr>
          <p:nvPr>
            <p:ph idx="1"/>
          </p:nvPr>
        </p:nvSpPr>
        <p:spPr>
          <a:xfrm>
            <a:off x="371476" y="1151813"/>
            <a:ext cx="9318828" cy="4952107"/>
          </a:xfrm>
        </p:spPr>
        <p:txBody>
          <a:bodyPr/>
          <a:lstStyle/>
          <a:p>
            <a:r>
              <a:rPr lang="en-GB" sz="2800" dirty="0"/>
              <a:t>Programme </a:t>
            </a:r>
            <a:r>
              <a:rPr lang="en-GB" sz="2800" dirty="0" smtClean="0"/>
              <a:t>elements (</a:t>
            </a:r>
            <a:r>
              <a:rPr lang="en-GB" sz="2800" dirty="0" err="1" smtClean="0"/>
              <a:t>cont</a:t>
            </a:r>
            <a:r>
              <a:rPr lang="en-GB" sz="2800" dirty="0" smtClean="0"/>
              <a:t>):</a:t>
            </a:r>
          </a:p>
          <a:p>
            <a:pPr lvl="1"/>
            <a:r>
              <a:rPr lang="en-GB" sz="2400" u="sng" noProof="0" dirty="0" smtClean="0"/>
              <a:t>Contractors</a:t>
            </a:r>
            <a:r>
              <a:rPr lang="en-GB" sz="2400" noProof="0" dirty="0" smtClean="0"/>
              <a:t> and other non-utility personnel:</a:t>
            </a:r>
          </a:p>
          <a:p>
            <a:pPr lvl="2"/>
            <a:r>
              <a:rPr lang="en-GB" sz="2000" noProof="0" dirty="0" smtClean="0"/>
              <a:t>use same control procedures,</a:t>
            </a:r>
          </a:p>
          <a:p>
            <a:pPr lvl="2"/>
            <a:r>
              <a:rPr lang="en-GB" sz="2000" dirty="0" smtClean="0"/>
              <a:t>apply </a:t>
            </a:r>
            <a:r>
              <a:rPr lang="en-GB" sz="2000" noProof="0" dirty="0" smtClean="0"/>
              <a:t>the same standards,</a:t>
            </a:r>
          </a:p>
          <a:p>
            <a:pPr lvl="2"/>
            <a:r>
              <a:rPr lang="en-GB" sz="2000" dirty="0" smtClean="0"/>
              <a:t>are supervised,</a:t>
            </a:r>
          </a:p>
          <a:p>
            <a:pPr lvl="2"/>
            <a:r>
              <a:rPr lang="en-GB" sz="2000" dirty="0" smtClean="0"/>
              <a:t>trained and qualified to </a:t>
            </a:r>
            <a:r>
              <a:rPr lang="en-GB" sz="2000" dirty="0"/>
              <a:t>the same standards as plant </a:t>
            </a:r>
            <a:r>
              <a:rPr lang="en-GB" sz="2000" dirty="0" smtClean="0"/>
              <a:t>personnel.</a:t>
            </a:r>
            <a:endParaRPr lang="en-GB" sz="2000" noProof="0" dirty="0" smtClean="0"/>
          </a:p>
          <a:p>
            <a:pPr lvl="1"/>
            <a:r>
              <a:rPr lang="en-GB" sz="2400" dirty="0"/>
              <a:t>Procedures with </a:t>
            </a:r>
            <a:r>
              <a:rPr lang="en-GB" sz="2400" u="sng" dirty="0"/>
              <a:t>hold points</a:t>
            </a:r>
            <a:r>
              <a:rPr lang="en-GB" sz="2400" dirty="0"/>
              <a:t> have independent quality control inspection</a:t>
            </a:r>
            <a:r>
              <a:rPr lang="en-GB" sz="2400" dirty="0" smtClean="0"/>
              <a:t>.</a:t>
            </a:r>
            <a:endParaRPr lang="en-GB" sz="2400" noProof="0" dirty="0" smtClean="0"/>
          </a:p>
          <a:p>
            <a:pPr lvl="1"/>
            <a:r>
              <a:rPr lang="en-GB" sz="2400" noProof="0" dirty="0" smtClean="0"/>
              <a:t>Post-maintenance testing is performed, documented, </a:t>
            </a:r>
            <a:r>
              <a:rPr lang="en-GB" sz="2400" noProof="0" dirty="0"/>
              <a:t>and </a:t>
            </a:r>
            <a:r>
              <a:rPr lang="en-GB" sz="2400" noProof="0" dirty="0" smtClean="0"/>
              <a:t>reviewed.</a:t>
            </a:r>
            <a:endParaRPr lang="en-GB" sz="2400" noProof="0" dirty="0"/>
          </a:p>
          <a:p>
            <a:pPr lvl="1"/>
            <a:r>
              <a:rPr lang="en-GB" sz="2400" noProof="0" dirty="0"/>
              <a:t>Equipment is </a:t>
            </a:r>
            <a:r>
              <a:rPr lang="en-GB" sz="2400" noProof="0" dirty="0" smtClean="0"/>
              <a:t>returned </a:t>
            </a:r>
            <a:r>
              <a:rPr lang="en-GB" sz="2400" noProof="0" dirty="0"/>
              <a:t>to </a:t>
            </a:r>
            <a:r>
              <a:rPr lang="en-GB" sz="2400" noProof="0" dirty="0" smtClean="0"/>
              <a:t>service.</a:t>
            </a:r>
            <a:endParaRPr lang="en-GB" sz="2400" noProof="0" dirty="0"/>
          </a:p>
          <a:p>
            <a:pPr lvl="1"/>
            <a:r>
              <a:rPr lang="en-GB" sz="2400" dirty="0"/>
              <a:t>Managers and supervisors routinely observe maintenance activities</a:t>
            </a:r>
            <a:r>
              <a:rPr lang="en-GB" sz="2400" dirty="0" smtClean="0"/>
              <a:t>.</a:t>
            </a:r>
            <a:endParaRPr lang="en-GB" sz="2400" noProof="0" dirty="0" smtClean="0"/>
          </a:p>
          <a:p>
            <a:pPr marL="0" indent="0">
              <a:buNone/>
            </a:pPr>
            <a:endParaRPr lang="en-GB" sz="2400" noProof="0" dirty="0">
              <a:solidFill>
                <a:schemeClr val="tx1">
                  <a:lumMod val="95000"/>
                  <a:lumOff val="5000"/>
                </a:schemeClr>
              </a:solidFill>
            </a:endParaRPr>
          </a:p>
          <a:p>
            <a:endParaRPr lang="en-GB" sz="2400" noProof="0" dirty="0">
              <a:solidFill>
                <a:schemeClr val="tx1">
                  <a:lumMod val="95000"/>
                  <a:lumOff val="5000"/>
                </a:schemeClr>
              </a:solidFill>
            </a:endParaRPr>
          </a:p>
        </p:txBody>
      </p:sp>
      <p:sp>
        <p:nvSpPr>
          <p:cNvPr id="4" name="Slide Number Placeholder 3"/>
          <p:cNvSpPr>
            <a:spLocks noGrp="1"/>
          </p:cNvSpPr>
          <p:nvPr>
            <p:ph type="sldNum" sz="quarter" idx="12"/>
          </p:nvPr>
        </p:nvSpPr>
        <p:spPr/>
        <p:txBody>
          <a:bodyPr/>
          <a:lstStyle/>
          <a:p>
            <a:fld id="{E820C8E4-9002-4E93-8650-B0CC00F8D49C}" type="slidenum">
              <a:rPr lang="sl-SI" smtClean="0"/>
              <a:t>34</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448067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solidFill>
                  <a:schemeClr val="tx1">
                    <a:lumMod val="95000"/>
                    <a:lumOff val="5000"/>
                  </a:schemeClr>
                </a:solidFill>
              </a:rPr>
              <a:t>Work </a:t>
            </a:r>
            <a:r>
              <a:rPr lang="en-GB" noProof="0" dirty="0" smtClean="0">
                <a:solidFill>
                  <a:schemeClr val="tx1">
                    <a:lumMod val="95000"/>
                    <a:lumOff val="5000"/>
                  </a:schemeClr>
                </a:solidFill>
              </a:rPr>
              <a:t>Planning and Control </a:t>
            </a:r>
            <a:r>
              <a:rPr lang="en-GB" sz="1800" noProof="0" dirty="0" smtClean="0">
                <a:solidFill>
                  <a:schemeClr val="tx1">
                    <a:lumMod val="95000"/>
                    <a:lumOff val="5000"/>
                  </a:schemeClr>
                </a:solidFill>
              </a:rPr>
              <a:t>(1)</a:t>
            </a:r>
            <a:endParaRPr lang="en-GB" noProof="0" dirty="0">
              <a:solidFill>
                <a:schemeClr val="tx1">
                  <a:lumMod val="95000"/>
                  <a:lumOff val="5000"/>
                </a:schemeClr>
              </a:solidFill>
            </a:endParaRPr>
          </a:p>
        </p:txBody>
      </p:sp>
      <p:sp>
        <p:nvSpPr>
          <p:cNvPr id="3" name="Content Placeholder 2"/>
          <p:cNvSpPr>
            <a:spLocks noGrp="1"/>
          </p:cNvSpPr>
          <p:nvPr>
            <p:ph idx="1"/>
          </p:nvPr>
        </p:nvSpPr>
        <p:spPr>
          <a:xfrm>
            <a:off x="233710" y="1218356"/>
            <a:ext cx="9362728" cy="4915744"/>
          </a:xfrm>
        </p:spPr>
        <p:txBody>
          <a:bodyPr/>
          <a:lstStyle/>
          <a:p>
            <a:pPr marL="360000" lvl="1">
              <a:spcBef>
                <a:spcPts val="600"/>
              </a:spcBef>
              <a:spcAft>
                <a:spcPts val="600"/>
              </a:spcAft>
              <a:buSzPct val="110000"/>
              <a:buFont typeface="Arial" panose="020B0604020202020204" pitchFamily="34" charset="0"/>
              <a:buChar char="•"/>
            </a:pPr>
            <a:r>
              <a:rPr lang="en-GB" sz="2400" dirty="0">
                <a:solidFill>
                  <a:srgbClr val="000000"/>
                </a:solidFill>
              </a:rPr>
              <a:t>The work planning system maintains a high availability and reliability of important SSCs</a:t>
            </a:r>
            <a:r>
              <a:rPr lang="en-GB" sz="2400" dirty="0" smtClean="0">
                <a:solidFill>
                  <a:srgbClr val="000000"/>
                </a:solidFill>
              </a:rPr>
              <a:t>.</a:t>
            </a:r>
            <a:endParaRPr lang="en-GB" sz="2000" noProof="0" dirty="0" smtClean="0">
              <a:solidFill>
                <a:srgbClr val="000000"/>
              </a:solidFill>
            </a:endParaRPr>
          </a:p>
          <a:p>
            <a:pPr marL="360000" lvl="1">
              <a:spcBef>
                <a:spcPts val="600"/>
              </a:spcBef>
              <a:spcAft>
                <a:spcPts val="600"/>
              </a:spcAft>
              <a:buSzPct val="110000"/>
              <a:buFont typeface="Arial" panose="020B0604020202020204" pitchFamily="34" charset="0"/>
              <a:buChar char="•"/>
            </a:pPr>
            <a:r>
              <a:rPr lang="en-GB" sz="2400" dirty="0">
                <a:solidFill>
                  <a:srgbClr val="000000"/>
                </a:solidFill>
              </a:rPr>
              <a:t>The comprehensive work control system </a:t>
            </a:r>
            <a:r>
              <a:rPr lang="en-GB" sz="2400" dirty="0" smtClean="0">
                <a:solidFill>
                  <a:srgbClr val="000000"/>
                </a:solidFill>
              </a:rPr>
              <a:t>includes authorizations</a:t>
            </a:r>
            <a:r>
              <a:rPr lang="en-GB" sz="2400" dirty="0">
                <a:solidFill>
                  <a:srgbClr val="000000"/>
                </a:solidFill>
              </a:rPr>
              <a:t>, </a:t>
            </a:r>
            <a:r>
              <a:rPr lang="en-GB" sz="2400" dirty="0" smtClean="0">
                <a:solidFill>
                  <a:srgbClr val="000000"/>
                </a:solidFill>
              </a:rPr>
              <a:t>permits, </a:t>
            </a:r>
            <a:r>
              <a:rPr lang="en-GB" sz="2400" dirty="0">
                <a:solidFill>
                  <a:srgbClr val="000000"/>
                </a:solidFill>
              </a:rPr>
              <a:t>and certificates </a:t>
            </a:r>
            <a:r>
              <a:rPr lang="en-GB" sz="2400" dirty="0" smtClean="0">
                <a:solidFill>
                  <a:srgbClr val="000000"/>
                </a:solidFill>
              </a:rPr>
              <a:t>necessary to:</a:t>
            </a:r>
          </a:p>
          <a:p>
            <a:pPr marL="720000" lvl="2">
              <a:spcBef>
                <a:spcPts val="600"/>
              </a:spcBef>
              <a:spcAft>
                <a:spcPts val="600"/>
              </a:spcAft>
              <a:buSzPct val="110000"/>
              <a:buFont typeface="Arial" panose="020B0604020202020204" pitchFamily="34" charset="0"/>
              <a:buChar char="•"/>
            </a:pPr>
            <a:r>
              <a:rPr lang="en-GB" sz="2000" dirty="0" smtClean="0">
                <a:solidFill>
                  <a:srgbClr val="000000"/>
                </a:solidFill>
              </a:rPr>
              <a:t>help </a:t>
            </a:r>
            <a:r>
              <a:rPr lang="en-GB" sz="2000" dirty="0">
                <a:solidFill>
                  <a:srgbClr val="000000"/>
                </a:solidFill>
              </a:rPr>
              <a:t>ensure safety in the work area </a:t>
            </a:r>
            <a:r>
              <a:rPr lang="en-GB" sz="2000" dirty="0" smtClean="0">
                <a:solidFill>
                  <a:srgbClr val="000000"/>
                </a:solidFill>
              </a:rPr>
              <a:t>and</a:t>
            </a:r>
          </a:p>
          <a:p>
            <a:pPr marL="720000" lvl="2">
              <a:spcBef>
                <a:spcPts val="600"/>
              </a:spcBef>
              <a:spcAft>
                <a:spcPts val="600"/>
              </a:spcAft>
              <a:buSzPct val="110000"/>
              <a:buFont typeface="Arial" panose="020B0604020202020204" pitchFamily="34" charset="0"/>
              <a:buChar char="•"/>
            </a:pPr>
            <a:r>
              <a:rPr lang="en-GB" sz="2000" dirty="0" smtClean="0">
                <a:solidFill>
                  <a:srgbClr val="000000"/>
                </a:solidFill>
              </a:rPr>
              <a:t>prevent </a:t>
            </a:r>
            <a:r>
              <a:rPr lang="en-GB" sz="2000" dirty="0">
                <a:solidFill>
                  <a:srgbClr val="000000"/>
                </a:solidFill>
              </a:rPr>
              <a:t>maintenance activities from affecting other safety relevant areas</a:t>
            </a:r>
            <a:r>
              <a:rPr lang="en-GB" sz="2000" dirty="0" smtClean="0">
                <a:solidFill>
                  <a:srgbClr val="000000"/>
                </a:solidFill>
              </a:rPr>
              <a:t>.</a:t>
            </a:r>
            <a:endParaRPr lang="en-GB" sz="2000" noProof="0" dirty="0" smtClean="0">
              <a:solidFill>
                <a:srgbClr val="000000"/>
              </a:solidFill>
            </a:endParaRPr>
          </a:p>
          <a:p>
            <a:r>
              <a:rPr lang="en-GB" sz="2400" noProof="0" dirty="0" smtClean="0">
                <a:solidFill>
                  <a:srgbClr val="000000"/>
                </a:solidFill>
              </a:rPr>
              <a:t>Work planning and control e</a:t>
            </a:r>
            <a:r>
              <a:rPr lang="en-GB" sz="2400" dirty="0" err="1" smtClean="0">
                <a:solidFill>
                  <a:srgbClr val="000000"/>
                </a:solidFill>
              </a:rPr>
              <a:t>nsures</a:t>
            </a:r>
            <a:r>
              <a:rPr lang="en-GB" sz="2400" dirty="0" smtClean="0">
                <a:solidFill>
                  <a:srgbClr val="000000"/>
                </a:solidFill>
              </a:rPr>
              <a:t> activities are: </a:t>
            </a:r>
          </a:p>
          <a:p>
            <a:pPr lvl="1"/>
            <a:r>
              <a:rPr lang="en-GB" sz="2000" dirty="0" smtClean="0">
                <a:solidFill>
                  <a:srgbClr val="000000"/>
                </a:solidFill>
              </a:rPr>
              <a:t>evaluated for risk and safety,</a:t>
            </a:r>
          </a:p>
          <a:p>
            <a:pPr lvl="1"/>
            <a:r>
              <a:rPr lang="en-GB" sz="2000" dirty="0" smtClean="0">
                <a:solidFill>
                  <a:srgbClr val="000000"/>
                </a:solidFill>
              </a:rPr>
              <a:t>properly planned, scheduled, and authorized</a:t>
            </a:r>
            <a:r>
              <a:rPr lang="en-GB" sz="2000" dirty="0">
                <a:solidFill>
                  <a:srgbClr val="000000"/>
                </a:solidFill>
              </a:rPr>
              <a:t>, </a:t>
            </a:r>
          </a:p>
          <a:p>
            <a:pPr lvl="1">
              <a:defRPr/>
            </a:pPr>
            <a:r>
              <a:rPr lang="en-GB" sz="2000" dirty="0">
                <a:solidFill>
                  <a:srgbClr val="000000"/>
                </a:solidFill>
              </a:rPr>
              <a:t>carried </a:t>
            </a:r>
            <a:r>
              <a:rPr lang="en-GB" sz="2000" dirty="0" smtClean="0">
                <a:solidFill>
                  <a:srgbClr val="000000"/>
                </a:solidFill>
              </a:rPr>
              <a:t>out </a:t>
            </a:r>
            <a:r>
              <a:rPr lang="en-GB" sz="2000" dirty="0">
                <a:solidFill>
                  <a:srgbClr val="000000"/>
                </a:solidFill>
              </a:rPr>
              <a:t>in accordance with appropriate </a:t>
            </a:r>
            <a:r>
              <a:rPr lang="en-GB" sz="2000" dirty="0" smtClean="0">
                <a:solidFill>
                  <a:srgbClr val="000000"/>
                </a:solidFill>
              </a:rPr>
              <a:t>procedures and</a:t>
            </a:r>
          </a:p>
          <a:p>
            <a:pPr lvl="1">
              <a:defRPr/>
            </a:pPr>
            <a:r>
              <a:rPr lang="en-GB" sz="2000" dirty="0" smtClean="0">
                <a:solidFill>
                  <a:srgbClr val="000000"/>
                </a:solidFill>
              </a:rPr>
              <a:t>can </a:t>
            </a:r>
            <a:r>
              <a:rPr lang="en-GB" sz="2000" dirty="0">
                <a:solidFill>
                  <a:srgbClr val="000000"/>
                </a:solidFill>
              </a:rPr>
              <a:t>be completed in a timely manner. </a:t>
            </a:r>
          </a:p>
        </p:txBody>
      </p:sp>
      <p:sp>
        <p:nvSpPr>
          <p:cNvPr id="4" name="Slide Number Placeholder 3"/>
          <p:cNvSpPr>
            <a:spLocks noGrp="1"/>
          </p:cNvSpPr>
          <p:nvPr>
            <p:ph type="sldNum" sz="quarter" idx="12"/>
          </p:nvPr>
        </p:nvSpPr>
        <p:spPr/>
        <p:txBody>
          <a:bodyPr/>
          <a:lstStyle/>
          <a:p>
            <a:fld id="{E820C8E4-9002-4E93-8650-B0CC00F8D49C}" type="slidenum">
              <a:rPr lang="sl-SI" smtClean="0"/>
              <a:t>35</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35319360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solidFill>
                  <a:schemeClr val="tx1"/>
                </a:solidFill>
              </a:rPr>
              <a:t>Work </a:t>
            </a:r>
            <a:r>
              <a:rPr lang="en-GB" noProof="0" dirty="0" smtClean="0">
                <a:solidFill>
                  <a:schemeClr val="tx1"/>
                </a:solidFill>
              </a:rPr>
              <a:t>Planning and Control </a:t>
            </a:r>
            <a:r>
              <a:rPr lang="en-GB" sz="1800" noProof="0" dirty="0" smtClean="0">
                <a:solidFill>
                  <a:schemeClr val="tx1"/>
                </a:solidFill>
              </a:rPr>
              <a:t>(2)</a:t>
            </a:r>
            <a:endParaRPr lang="en-GB" noProof="0" dirty="0">
              <a:solidFill>
                <a:schemeClr val="tx1"/>
              </a:solidFill>
            </a:endParaRPr>
          </a:p>
        </p:txBody>
      </p:sp>
      <p:sp>
        <p:nvSpPr>
          <p:cNvPr id="3" name="Content Placeholder 2"/>
          <p:cNvSpPr>
            <a:spLocks noGrp="1"/>
          </p:cNvSpPr>
          <p:nvPr>
            <p:ph idx="1"/>
          </p:nvPr>
        </p:nvSpPr>
        <p:spPr>
          <a:xfrm>
            <a:off x="222069" y="1214846"/>
            <a:ext cx="9339942" cy="5068387"/>
          </a:xfrm>
        </p:spPr>
        <p:txBody>
          <a:bodyPr>
            <a:normAutofit lnSpcReduction="10000"/>
          </a:bodyPr>
          <a:lstStyle/>
          <a:p>
            <a:r>
              <a:rPr lang="en-GB" sz="2800" noProof="0" dirty="0" smtClean="0"/>
              <a:t>The effectiveness of the work control process is monitored via indicators:</a:t>
            </a:r>
          </a:p>
          <a:p>
            <a:pPr lvl="1"/>
            <a:r>
              <a:rPr lang="en-GB" sz="2400" dirty="0" smtClean="0"/>
              <a:t>repeat work orders</a:t>
            </a:r>
          </a:p>
          <a:p>
            <a:pPr lvl="1"/>
            <a:r>
              <a:rPr lang="en-GB" sz="2400" noProof="0" dirty="0" smtClean="0"/>
              <a:t>dose rates (individual &amp; collective)</a:t>
            </a:r>
          </a:p>
          <a:p>
            <a:pPr lvl="1"/>
            <a:r>
              <a:rPr lang="en-GB" sz="2400" noProof="0" dirty="0" smtClean="0"/>
              <a:t>backlog of work orders</a:t>
            </a:r>
          </a:p>
          <a:p>
            <a:pPr lvl="1"/>
            <a:r>
              <a:rPr lang="en-GB" sz="2400" dirty="0" smtClean="0"/>
              <a:t>interference with plant operations.</a:t>
            </a:r>
          </a:p>
          <a:p>
            <a:pPr lvl="1"/>
            <a:endParaRPr lang="en-GB" sz="2400" noProof="0" dirty="0" smtClean="0"/>
          </a:p>
          <a:p>
            <a:r>
              <a:rPr lang="en-GB" sz="2800" dirty="0"/>
              <a:t>If the effectiveness of the work process is reduced, corrective action are taken</a:t>
            </a:r>
            <a:r>
              <a:rPr lang="en-GB" sz="2800" dirty="0" smtClean="0"/>
              <a:t>.</a:t>
            </a:r>
          </a:p>
          <a:p>
            <a:r>
              <a:rPr lang="en-GB" sz="2800" dirty="0" smtClean="0"/>
              <a:t>The work control process has:</a:t>
            </a:r>
          </a:p>
          <a:p>
            <a:pPr lvl="1"/>
            <a:r>
              <a:rPr lang="en-GB" sz="2400" dirty="0" smtClean="0"/>
              <a:t>Operational </a:t>
            </a:r>
            <a:r>
              <a:rPr lang="en-GB" sz="2400" dirty="0"/>
              <a:t>feedback </a:t>
            </a:r>
            <a:r>
              <a:rPr lang="en-GB" sz="2400" dirty="0" smtClean="0"/>
              <a:t>system </a:t>
            </a:r>
          </a:p>
          <a:p>
            <a:pPr lvl="1"/>
            <a:r>
              <a:rPr lang="en-GB" sz="2400" dirty="0" smtClean="0"/>
              <a:t>Systematic </a:t>
            </a:r>
            <a:r>
              <a:rPr lang="en-GB" sz="2400" dirty="0"/>
              <a:t>analysis </a:t>
            </a:r>
            <a:r>
              <a:rPr lang="en-GB" sz="2400" dirty="0" smtClean="0"/>
              <a:t>of </a:t>
            </a:r>
            <a:r>
              <a:rPr lang="en-GB" sz="2400" dirty="0"/>
              <a:t>rework </a:t>
            </a:r>
            <a:r>
              <a:rPr lang="en-GB" sz="2400" dirty="0" smtClean="0"/>
              <a:t>/ </a:t>
            </a:r>
            <a:r>
              <a:rPr lang="en-GB" sz="2400" dirty="0"/>
              <a:t>repetitive failures</a:t>
            </a:r>
            <a:r>
              <a:rPr lang="en-GB" sz="2400" dirty="0" smtClean="0"/>
              <a:t>.</a:t>
            </a:r>
            <a:endParaRPr lang="en-GB" sz="2000" dirty="0"/>
          </a:p>
        </p:txBody>
      </p:sp>
      <p:sp>
        <p:nvSpPr>
          <p:cNvPr id="4" name="Slide Number Placeholder 3"/>
          <p:cNvSpPr>
            <a:spLocks noGrp="1"/>
          </p:cNvSpPr>
          <p:nvPr>
            <p:ph type="sldNum" sz="quarter" idx="12"/>
          </p:nvPr>
        </p:nvSpPr>
        <p:spPr/>
        <p:txBody>
          <a:bodyPr/>
          <a:lstStyle/>
          <a:p>
            <a:fld id="{E820C8E4-9002-4E93-8650-B0CC00F8D49C}" type="slidenum">
              <a:rPr lang="sl-SI" smtClean="0"/>
              <a:t>36</a:t>
            </a:fld>
            <a:endParaRPr lang="sl-SI" dirty="0"/>
          </a:p>
        </p:txBody>
      </p:sp>
      <p:pic>
        <p:nvPicPr>
          <p:cNvPr id="5" name="Picture 4" descr="C:\Users\HOPKINSJ\AppData\Local\Microsoft\Windows\Temporary Internet Files\Content.IE5\9OTZ0E7U\Shrunk[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0155" y="1828799"/>
            <a:ext cx="1831538" cy="1831538"/>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7"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10772530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solidFill>
                  <a:schemeClr val="tx1"/>
                </a:solidFill>
              </a:rPr>
              <a:t>Work </a:t>
            </a:r>
            <a:r>
              <a:rPr lang="en-GB" noProof="0" dirty="0" smtClean="0">
                <a:solidFill>
                  <a:schemeClr val="tx1"/>
                </a:solidFill>
              </a:rPr>
              <a:t>Planning and Control </a:t>
            </a:r>
            <a:r>
              <a:rPr lang="en-GB" sz="1800" noProof="0" dirty="0" smtClean="0">
                <a:solidFill>
                  <a:schemeClr val="tx1"/>
                </a:solidFill>
              </a:rPr>
              <a:t>(3)</a:t>
            </a:r>
            <a:endParaRPr lang="en-GB" noProof="0" dirty="0">
              <a:solidFill>
                <a:schemeClr val="tx1"/>
              </a:solidFill>
            </a:endParaRPr>
          </a:p>
        </p:txBody>
      </p:sp>
      <p:sp>
        <p:nvSpPr>
          <p:cNvPr id="3" name="Content Placeholder 2"/>
          <p:cNvSpPr>
            <a:spLocks noGrp="1"/>
          </p:cNvSpPr>
          <p:nvPr>
            <p:ph idx="1"/>
          </p:nvPr>
        </p:nvSpPr>
        <p:spPr>
          <a:xfrm>
            <a:off x="334483" y="1211184"/>
            <a:ext cx="9270318" cy="4680000"/>
          </a:xfrm>
        </p:spPr>
        <p:txBody>
          <a:bodyPr>
            <a:normAutofit/>
          </a:bodyPr>
          <a:lstStyle/>
          <a:p>
            <a:r>
              <a:rPr lang="en-GB" sz="2800" dirty="0" smtClean="0"/>
              <a:t>The </a:t>
            </a:r>
            <a:r>
              <a:rPr lang="en-GB" sz="2800" dirty="0"/>
              <a:t>work control process has:</a:t>
            </a:r>
          </a:p>
          <a:p>
            <a:pPr lvl="1"/>
            <a:r>
              <a:rPr lang="en-GB" sz="2400" dirty="0"/>
              <a:t>Operational feedback system </a:t>
            </a:r>
          </a:p>
          <a:p>
            <a:pPr lvl="1"/>
            <a:r>
              <a:rPr lang="en-GB" sz="2400" dirty="0"/>
              <a:t>Systematic analysis of rework / repetitive failures</a:t>
            </a:r>
            <a:r>
              <a:rPr lang="en-GB" sz="2400" dirty="0" smtClean="0"/>
              <a:t>.</a:t>
            </a:r>
            <a:endParaRPr lang="en-GB" sz="3200" dirty="0" smtClean="0"/>
          </a:p>
          <a:p>
            <a:r>
              <a:rPr lang="en-GB" sz="2800" dirty="0" smtClean="0"/>
              <a:t>Work </a:t>
            </a:r>
            <a:r>
              <a:rPr lang="en-GB" sz="2800" dirty="0"/>
              <a:t>scheduling allocates parts, materials, </a:t>
            </a:r>
            <a:r>
              <a:rPr lang="en-GB" sz="2800" dirty="0" smtClean="0"/>
              <a:t>resources, </a:t>
            </a:r>
            <a:r>
              <a:rPr lang="en-GB" sz="2800" dirty="0"/>
              <a:t>and expertise </a:t>
            </a:r>
            <a:r>
              <a:rPr lang="en-GB" sz="2800" dirty="0" smtClean="0"/>
              <a:t>for </a:t>
            </a:r>
            <a:r>
              <a:rPr lang="en-GB" sz="2800" dirty="0"/>
              <a:t>completion of the preventive and corrective programmes</a:t>
            </a:r>
            <a:r>
              <a:rPr lang="en-GB" sz="2800" dirty="0" smtClean="0"/>
              <a:t>.</a:t>
            </a:r>
            <a:endParaRPr lang="en-GB" sz="2800" dirty="0"/>
          </a:p>
          <a:p>
            <a:r>
              <a:rPr lang="en-GB" sz="2800" dirty="0" smtClean="0"/>
              <a:t>The </a:t>
            </a:r>
            <a:r>
              <a:rPr lang="en-GB" sz="2800" dirty="0"/>
              <a:t>work planning system provides management </a:t>
            </a:r>
            <a:r>
              <a:rPr lang="en-GB" sz="2800" dirty="0" smtClean="0"/>
              <a:t>with an </a:t>
            </a:r>
            <a:r>
              <a:rPr lang="en-GB" sz="2800" dirty="0"/>
              <a:t>accurate status </a:t>
            </a:r>
            <a:r>
              <a:rPr lang="en-GB" sz="2800" dirty="0" smtClean="0"/>
              <a:t>of:</a:t>
            </a:r>
          </a:p>
          <a:p>
            <a:pPr lvl="1"/>
            <a:r>
              <a:rPr lang="en-GB" sz="2400" dirty="0" smtClean="0"/>
              <a:t>remaining work</a:t>
            </a:r>
          </a:p>
          <a:p>
            <a:pPr lvl="1"/>
            <a:r>
              <a:rPr lang="en-GB" sz="2400" dirty="0" smtClean="0"/>
              <a:t>planned and completed activities. </a:t>
            </a:r>
            <a:endParaRPr lang="en-GB" sz="2400" dirty="0"/>
          </a:p>
        </p:txBody>
      </p:sp>
      <p:sp>
        <p:nvSpPr>
          <p:cNvPr id="4" name="Slide Number Placeholder 3"/>
          <p:cNvSpPr>
            <a:spLocks noGrp="1"/>
          </p:cNvSpPr>
          <p:nvPr>
            <p:ph type="sldNum" sz="quarter" idx="12"/>
          </p:nvPr>
        </p:nvSpPr>
        <p:spPr/>
        <p:txBody>
          <a:bodyPr/>
          <a:lstStyle/>
          <a:p>
            <a:fld id="{E820C8E4-9002-4E93-8650-B0CC00F8D49C}" type="slidenum">
              <a:rPr lang="sl-SI" smtClean="0"/>
              <a:t>37</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141250902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Training - Qualification</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38</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Content Placeholder 7"/>
          <p:cNvSpPr>
            <a:spLocks noGrp="1"/>
          </p:cNvSpPr>
          <p:nvPr>
            <p:ph idx="1"/>
          </p:nvPr>
        </p:nvSpPr>
        <p:spPr>
          <a:xfrm>
            <a:off x="179388" y="1724025"/>
            <a:ext cx="9540875" cy="4633913"/>
          </a:xfrm>
        </p:spPr>
        <p:txBody>
          <a:bodyPr>
            <a:normAutofit/>
          </a:bodyPr>
          <a:lstStyle/>
          <a:p>
            <a:r>
              <a:rPr lang="en-GB" sz="2800" dirty="0"/>
              <a:t>Purpose: to develop and maintain knowledge and skills to effectively perform maintenance activities.  Includes:</a:t>
            </a:r>
          </a:p>
          <a:p>
            <a:pPr lvl="1"/>
            <a:r>
              <a:rPr lang="en-GB" sz="2400" dirty="0"/>
              <a:t>Safety risks involved in maintenance work, </a:t>
            </a:r>
          </a:p>
          <a:p>
            <a:pPr lvl="1"/>
            <a:r>
              <a:rPr lang="en-GB" sz="2400" dirty="0"/>
              <a:t>Methods to minimize these risks.</a:t>
            </a:r>
          </a:p>
          <a:p>
            <a:r>
              <a:rPr lang="en-GB" sz="2800" dirty="0"/>
              <a:t>Operating experience is analysed for maintenance lessons to be learned. </a:t>
            </a:r>
          </a:p>
          <a:p>
            <a:r>
              <a:rPr lang="en-GB" sz="2800" dirty="0"/>
              <a:t>Maintenance management:</a:t>
            </a:r>
          </a:p>
          <a:p>
            <a:pPr lvl="1"/>
            <a:r>
              <a:rPr lang="en-GB" sz="2400" dirty="0"/>
              <a:t>Actively involved in design, conduct of and evaluation of training.</a:t>
            </a:r>
          </a:p>
          <a:p>
            <a:pPr lvl="1"/>
            <a:r>
              <a:rPr lang="en-GB" sz="2400" dirty="0"/>
              <a:t>Regularly meet with training management </a:t>
            </a:r>
          </a:p>
        </p:txBody>
      </p:sp>
    </p:spTree>
    <p:extLst>
      <p:ext uri="{BB962C8B-B14F-4D97-AF65-F5344CB8AC3E}">
        <p14:creationId xmlns:p14="http://schemas.microsoft.com/office/powerpoint/2010/main" val="12787593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Maintenance facilities</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39</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Content Placeholder 7"/>
          <p:cNvSpPr>
            <a:spLocks noGrp="1"/>
          </p:cNvSpPr>
          <p:nvPr>
            <p:ph idx="1"/>
          </p:nvPr>
        </p:nvSpPr>
        <p:spPr>
          <a:xfrm>
            <a:off x="179388" y="1319349"/>
            <a:ext cx="9540875" cy="5038589"/>
          </a:xfrm>
        </p:spPr>
        <p:txBody>
          <a:bodyPr>
            <a:normAutofit/>
          </a:bodyPr>
          <a:lstStyle/>
          <a:p>
            <a:r>
              <a:rPr lang="en-GB" sz="2400" dirty="0"/>
              <a:t>The working facilities provide sufficient space and equipment to perform maintenance activities efficiently and effectively. </a:t>
            </a:r>
          </a:p>
          <a:p>
            <a:pPr lvl="1"/>
            <a:r>
              <a:rPr lang="en-GB" sz="2200" dirty="0"/>
              <a:t>The size and arrangement of maintenance </a:t>
            </a:r>
            <a:r>
              <a:rPr lang="en-GB" sz="2200" dirty="0" smtClean="0"/>
              <a:t>facilities - including around the equipment to be maintained - </a:t>
            </a:r>
            <a:r>
              <a:rPr lang="en-GB" sz="2200" dirty="0"/>
              <a:t>promotes the safe and efficient completion of work. </a:t>
            </a:r>
          </a:p>
          <a:p>
            <a:pPr lvl="1"/>
            <a:r>
              <a:rPr lang="en-GB" sz="2200" dirty="0"/>
              <a:t>Facilities are provided for work </a:t>
            </a:r>
            <a:r>
              <a:rPr lang="en-GB" sz="2200" dirty="0" smtClean="0"/>
              <a:t/>
            </a:r>
            <a:br>
              <a:rPr lang="en-GB" sz="2200" dirty="0" smtClean="0"/>
            </a:br>
            <a:r>
              <a:rPr lang="en-GB" sz="2200" dirty="0" smtClean="0"/>
              <a:t>on </a:t>
            </a:r>
            <a:r>
              <a:rPr lang="en-GB" sz="2200" dirty="0"/>
              <a:t>both contaminated and </a:t>
            </a:r>
            <a:r>
              <a:rPr lang="en-GB" sz="2200" dirty="0" smtClean="0"/>
              <a:t/>
            </a:r>
            <a:br>
              <a:rPr lang="en-GB" sz="2200" dirty="0" smtClean="0"/>
            </a:br>
            <a:r>
              <a:rPr lang="en-GB" sz="2200" dirty="0" smtClean="0"/>
              <a:t>uncontaminated </a:t>
            </a:r>
            <a:r>
              <a:rPr lang="en-GB" sz="2200" dirty="0"/>
              <a:t>equipment.</a:t>
            </a:r>
          </a:p>
          <a:p>
            <a:r>
              <a:rPr lang="en-GB" sz="2400" dirty="0"/>
              <a:t>Examples of maintenance facilities:</a:t>
            </a:r>
          </a:p>
          <a:p>
            <a:pPr lvl="1">
              <a:defRPr/>
            </a:pPr>
            <a:r>
              <a:rPr lang="en-GB" sz="2000" dirty="0"/>
              <a:t>Workshop facilities,</a:t>
            </a:r>
          </a:p>
          <a:p>
            <a:pPr lvl="1">
              <a:defRPr/>
            </a:pPr>
            <a:r>
              <a:rPr lang="en-GB" sz="2000" dirty="0"/>
              <a:t>Facilities for maintenance on radioactive items,</a:t>
            </a:r>
          </a:p>
          <a:p>
            <a:pPr lvl="1">
              <a:defRPr/>
            </a:pPr>
            <a:r>
              <a:rPr lang="en-GB" sz="2000" dirty="0"/>
              <a:t>Decontamination facilities,</a:t>
            </a:r>
          </a:p>
          <a:p>
            <a:pPr lvl="1">
              <a:defRPr/>
            </a:pPr>
            <a:r>
              <a:rPr lang="en-GB" sz="2000" dirty="0"/>
              <a:t>Mock-ups</a:t>
            </a:r>
            <a:r>
              <a:rPr lang="en-GB" sz="2000" dirty="0" smtClean="0"/>
              <a:t>.</a:t>
            </a:r>
            <a:endParaRPr lang="en-GB" sz="20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4795" y="2930579"/>
            <a:ext cx="3431576" cy="30463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p:nvPr/>
        </p:nvSpPr>
        <p:spPr>
          <a:xfrm>
            <a:off x="6204919" y="5879102"/>
            <a:ext cx="3330967" cy="430887"/>
          </a:xfrm>
          <a:prstGeom prst="rect">
            <a:avLst/>
          </a:prstGeom>
          <a:noFill/>
        </p:spPr>
        <p:txBody>
          <a:bodyPr wrap="square" rtlCol="0">
            <a:spAutoFit/>
          </a:bodyPr>
          <a:lstStyle/>
          <a:p>
            <a:pPr algn="ctr"/>
            <a:r>
              <a:rPr lang="fr-FR" sz="1100" b="1" dirty="0" smtClean="0">
                <a:solidFill>
                  <a:srgbClr val="000000"/>
                </a:solidFill>
              </a:rPr>
              <a:t>In situ maintenance </a:t>
            </a:r>
            <a:r>
              <a:rPr lang="fr-FR" sz="1100" b="1" dirty="0" err="1" smtClean="0">
                <a:solidFill>
                  <a:srgbClr val="000000"/>
                </a:solidFill>
              </a:rPr>
              <a:t>is</a:t>
            </a:r>
            <a:r>
              <a:rPr lang="fr-FR" sz="1100" b="1" dirty="0" smtClean="0">
                <a:solidFill>
                  <a:srgbClr val="000000"/>
                </a:solidFill>
              </a:rPr>
              <a:t> </a:t>
            </a:r>
            <a:r>
              <a:rPr lang="fr-FR" sz="1100" b="1" dirty="0" err="1" smtClean="0">
                <a:solidFill>
                  <a:srgbClr val="000000"/>
                </a:solidFill>
              </a:rPr>
              <a:t>considered</a:t>
            </a:r>
            <a:r>
              <a:rPr lang="fr-FR" sz="1100" b="1" dirty="0" smtClean="0">
                <a:solidFill>
                  <a:srgbClr val="000000"/>
                </a:solidFill>
              </a:rPr>
              <a:t> at design stage in the </a:t>
            </a:r>
            <a:r>
              <a:rPr lang="fr-FR" sz="1100" b="1" dirty="0" err="1" smtClean="0">
                <a:solidFill>
                  <a:srgbClr val="000000"/>
                </a:solidFill>
              </a:rPr>
              <a:t>layout</a:t>
            </a:r>
            <a:r>
              <a:rPr lang="fr-FR" sz="1100" b="1" dirty="0" smtClean="0">
                <a:solidFill>
                  <a:srgbClr val="000000"/>
                </a:solidFill>
              </a:rPr>
              <a:t> of new  </a:t>
            </a:r>
            <a:r>
              <a:rPr lang="fr-FR" sz="1100" b="1" dirty="0" err="1" smtClean="0">
                <a:solidFill>
                  <a:srgbClr val="000000"/>
                </a:solidFill>
              </a:rPr>
              <a:t>reactors</a:t>
            </a:r>
            <a:endParaRPr lang="fr-FR" sz="1100" b="1" dirty="0">
              <a:solidFill>
                <a:srgbClr val="000000"/>
              </a:solidFill>
            </a:endParaRPr>
          </a:p>
        </p:txBody>
      </p:sp>
    </p:spTree>
    <p:extLst>
      <p:ext uri="{BB962C8B-B14F-4D97-AF65-F5344CB8AC3E}">
        <p14:creationId xmlns:p14="http://schemas.microsoft.com/office/powerpoint/2010/main" val="41166125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Facilities for maintenance on contaminated or irradiated items</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40</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Content Placeholder 7"/>
          <p:cNvSpPr>
            <a:spLocks noGrp="1"/>
          </p:cNvSpPr>
          <p:nvPr>
            <p:ph idx="1"/>
          </p:nvPr>
        </p:nvSpPr>
        <p:spPr>
          <a:xfrm>
            <a:off x="179388" y="1319349"/>
            <a:ext cx="9540875" cy="5038589"/>
          </a:xfrm>
        </p:spPr>
        <p:txBody>
          <a:bodyPr>
            <a:normAutofit/>
          </a:bodyPr>
          <a:lstStyle/>
          <a:p>
            <a:r>
              <a:rPr lang="en-GB" sz="2800" dirty="0"/>
              <a:t>Provided for maintenance on contaminated items: </a:t>
            </a:r>
          </a:p>
          <a:p>
            <a:pPr lvl="1">
              <a:defRPr/>
            </a:pPr>
            <a:r>
              <a:rPr lang="en-GB" sz="2400" dirty="0"/>
              <a:t>to keep radiation doses to individuals as low as reasonably achievable and </a:t>
            </a:r>
          </a:p>
          <a:p>
            <a:pPr lvl="1">
              <a:defRPr/>
            </a:pPr>
            <a:r>
              <a:rPr lang="en-GB" sz="2400" dirty="0"/>
              <a:t>to prevent the spread of contamination.</a:t>
            </a:r>
            <a:endParaRPr lang="en-GB" dirty="0"/>
          </a:p>
          <a:p>
            <a:pPr marL="360000" lvl="1">
              <a:spcAft>
                <a:spcPts val="600"/>
              </a:spcAft>
              <a:buSzPct val="110000"/>
              <a:buFont typeface="Arial" panose="020B0604020202020204" pitchFamily="34" charset="0"/>
              <a:buChar char="•"/>
              <a:defRPr/>
            </a:pPr>
            <a:r>
              <a:rPr lang="en-GB" dirty="0"/>
              <a:t>Workshops located within the radiologically controlled area</a:t>
            </a:r>
            <a:r>
              <a:rPr lang="en-GB" dirty="0" smtClean="0"/>
              <a:t>.</a:t>
            </a:r>
            <a:endParaRPr lang="en-GB" sz="2400" dirty="0"/>
          </a:p>
        </p:txBody>
      </p:sp>
      <p:pic>
        <p:nvPicPr>
          <p:cNvPr id="9" name="Content Placeholder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154" y="4221875"/>
            <a:ext cx="4398416" cy="1627414"/>
          </a:xfrm>
          <a:prstGeom prst="rect">
            <a:avLst/>
          </a:prstGeom>
        </p:spPr>
      </p:pic>
      <p:pic>
        <p:nvPicPr>
          <p:cNvPr id="11" name="Picture 6"/>
          <p:cNvPicPr>
            <a:picLocks noChangeAspect="1"/>
          </p:cNvPicPr>
          <p:nvPr/>
        </p:nvPicPr>
        <p:blipFill>
          <a:blip r:embed="rId4"/>
          <a:stretch>
            <a:fillRect/>
          </a:stretch>
        </p:blipFill>
        <p:spPr>
          <a:xfrm>
            <a:off x="6453050" y="3607286"/>
            <a:ext cx="2367079" cy="1769726"/>
          </a:xfrm>
          <a:prstGeom prst="rect">
            <a:avLst/>
          </a:prstGeom>
        </p:spPr>
      </p:pic>
      <p:pic>
        <p:nvPicPr>
          <p:cNvPr id="12" name="Picture 1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62291" y="5136420"/>
            <a:ext cx="2437699" cy="1639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54244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Mock-ups</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41</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Content Placeholder 7"/>
          <p:cNvSpPr>
            <a:spLocks noGrp="1"/>
          </p:cNvSpPr>
          <p:nvPr>
            <p:ph idx="1"/>
          </p:nvPr>
        </p:nvSpPr>
        <p:spPr>
          <a:xfrm>
            <a:off x="179388" y="1319349"/>
            <a:ext cx="9540875" cy="5038589"/>
          </a:xfrm>
        </p:spPr>
        <p:txBody>
          <a:bodyPr>
            <a:normAutofit/>
          </a:bodyPr>
          <a:lstStyle/>
          <a:p>
            <a:pPr marL="0" indent="0">
              <a:buNone/>
            </a:pPr>
            <a:r>
              <a:rPr lang="en-GB" dirty="0"/>
              <a:t>Used to reduce radiation exposure and  avoid errors.</a:t>
            </a:r>
          </a:p>
          <a:p>
            <a:pPr lvl="1">
              <a:defRPr/>
            </a:pPr>
            <a:r>
              <a:rPr lang="en-GB" dirty="0"/>
              <a:t>for an unusual or specialized task;</a:t>
            </a:r>
          </a:p>
          <a:p>
            <a:pPr lvl="1">
              <a:defRPr/>
            </a:pPr>
            <a:r>
              <a:rPr lang="en-GB" dirty="0"/>
              <a:t>preparation and validation of procedures, </a:t>
            </a:r>
          </a:p>
          <a:p>
            <a:pPr lvl="1">
              <a:defRPr/>
            </a:pPr>
            <a:r>
              <a:rPr lang="en-GB" dirty="0"/>
              <a:t>gathering of experience with tools and protective equipment;</a:t>
            </a:r>
          </a:p>
          <a:p>
            <a:pPr lvl="1">
              <a:defRPr/>
            </a:pPr>
            <a:r>
              <a:rPr lang="en-GB" dirty="0"/>
              <a:t>development and improvement of tools and equipment;</a:t>
            </a:r>
          </a:p>
          <a:p>
            <a:pPr lvl="1">
              <a:defRPr/>
            </a:pPr>
            <a:r>
              <a:rPr lang="en-GB" dirty="0"/>
              <a:t>training and qualification of personnel for specific work</a:t>
            </a:r>
          </a:p>
          <a:p>
            <a:pPr lvl="1">
              <a:defRPr/>
            </a:pPr>
            <a:r>
              <a:rPr lang="en-GB" dirty="0"/>
              <a:t>confirmation of estimates for work durations.</a:t>
            </a:r>
          </a:p>
          <a:p>
            <a:endParaRPr lang="en-GB" dirty="0"/>
          </a:p>
        </p:txBody>
      </p:sp>
    </p:spTree>
    <p:extLst>
      <p:ext uri="{BB962C8B-B14F-4D97-AF65-F5344CB8AC3E}">
        <p14:creationId xmlns:p14="http://schemas.microsoft.com/office/powerpoint/2010/main" val="5267307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Example : Sizewell B (United Kingdom)</a:t>
            </a:r>
            <a:r>
              <a:rPr lang="en-GB" dirty="0"/>
              <a:t/>
            </a:r>
            <a:br>
              <a:rPr lang="en-GB" dirty="0"/>
            </a:br>
            <a:r>
              <a:rPr lang="en-GB" dirty="0" smtClean="0"/>
              <a:t>Pressurizer repair operation</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42</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pic>
        <p:nvPicPr>
          <p:cNvPr id="1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150" y="1125538"/>
            <a:ext cx="7308850" cy="4729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708275"/>
            <a:ext cx="2149475" cy="3644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chemeClr val="fo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411378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Maintenance tools and equipment</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43</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Content Placeholder 7"/>
          <p:cNvSpPr>
            <a:spLocks noGrp="1"/>
          </p:cNvSpPr>
          <p:nvPr>
            <p:ph idx="1"/>
          </p:nvPr>
        </p:nvSpPr>
        <p:spPr>
          <a:xfrm>
            <a:off x="179388" y="1319349"/>
            <a:ext cx="9540875" cy="5038589"/>
          </a:xfrm>
        </p:spPr>
        <p:txBody>
          <a:bodyPr>
            <a:normAutofit/>
          </a:bodyPr>
          <a:lstStyle/>
          <a:p>
            <a:r>
              <a:rPr lang="en-GB" sz="2400" dirty="0"/>
              <a:t>Contaminated tools and equipment are adequately marked and segregated − prevents the spread of contamination.</a:t>
            </a:r>
          </a:p>
          <a:p>
            <a:r>
              <a:rPr lang="en-GB" sz="2400" dirty="0"/>
              <a:t>Measuring and test equipment is calibrated and tested adequately to ensure accuracy and traceability.</a:t>
            </a:r>
          </a:p>
          <a:p>
            <a:r>
              <a:rPr lang="en-GB" sz="2400" dirty="0"/>
              <a:t>Use of special equipment where this could reduce exposure or enhance safety, and provides adequate training in its use. </a:t>
            </a:r>
          </a:p>
          <a:p>
            <a:r>
              <a:rPr lang="en-GB" sz="2400" dirty="0"/>
              <a:t>Remote controlled tools are used to minimize radiation exposures</a:t>
            </a:r>
          </a:p>
        </p:txBody>
      </p:sp>
      <p:pic>
        <p:nvPicPr>
          <p:cNvPr id="9" name="Picture 9"/>
          <p:cNvPicPr>
            <a:picLocks noChangeAspect="1"/>
          </p:cNvPicPr>
          <p:nvPr/>
        </p:nvPicPr>
        <p:blipFill>
          <a:blip r:embed="rId3"/>
          <a:stretch>
            <a:fillRect/>
          </a:stretch>
        </p:blipFill>
        <p:spPr>
          <a:xfrm>
            <a:off x="365331" y="4230973"/>
            <a:ext cx="1781558" cy="1987634"/>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6528" y="4193495"/>
            <a:ext cx="2348657" cy="1775584"/>
          </a:xfrm>
          <a:prstGeom prst="rect">
            <a:avLst/>
          </a:prstGeom>
        </p:spPr>
      </p:pic>
      <p:pic>
        <p:nvPicPr>
          <p:cNvPr id="12" name="Picture 11"/>
          <p:cNvPicPr>
            <a:picLocks noChangeAspect="1"/>
          </p:cNvPicPr>
          <p:nvPr/>
        </p:nvPicPr>
        <p:blipFill>
          <a:blip r:embed="rId5"/>
          <a:stretch>
            <a:fillRect/>
          </a:stretch>
        </p:blipFill>
        <p:spPr>
          <a:xfrm>
            <a:off x="6309360" y="4224250"/>
            <a:ext cx="2719144" cy="1811630"/>
          </a:xfrm>
          <a:prstGeom prst="rect">
            <a:avLst/>
          </a:prstGeom>
        </p:spPr>
      </p:pic>
      <p:sp>
        <p:nvSpPr>
          <p:cNvPr id="13" name="TextBox 12"/>
          <p:cNvSpPr txBox="1"/>
          <p:nvPr/>
        </p:nvSpPr>
        <p:spPr>
          <a:xfrm>
            <a:off x="6629282" y="5986883"/>
            <a:ext cx="1710046" cy="307777"/>
          </a:xfrm>
          <a:prstGeom prst="rect">
            <a:avLst/>
          </a:prstGeom>
          <a:noFill/>
        </p:spPr>
        <p:txBody>
          <a:bodyPr wrap="square" rtlCol="0">
            <a:spAutoFit/>
          </a:bodyPr>
          <a:lstStyle/>
          <a:p>
            <a:r>
              <a:rPr lang="en-GB" sz="1400" dirty="0">
                <a:solidFill>
                  <a:schemeClr val="tx1">
                    <a:lumMod val="95000"/>
                    <a:lumOff val="5000"/>
                  </a:schemeClr>
                </a:solidFill>
                <a:latin typeface="Arial" panose="020B0604020202020204" pitchFamily="34" charset="0"/>
                <a:cs typeface="Arial" panose="020B0604020202020204" pitchFamily="34" charset="0"/>
              </a:rPr>
              <a:t>protective clothing</a:t>
            </a:r>
          </a:p>
        </p:txBody>
      </p:sp>
      <p:sp>
        <p:nvSpPr>
          <p:cNvPr id="14" name="TextBox 13"/>
          <p:cNvSpPr txBox="1"/>
          <p:nvPr/>
        </p:nvSpPr>
        <p:spPr>
          <a:xfrm>
            <a:off x="2133826" y="4545392"/>
            <a:ext cx="1710046" cy="523220"/>
          </a:xfrm>
          <a:prstGeom prst="rect">
            <a:avLst/>
          </a:prstGeom>
          <a:noFill/>
        </p:spPr>
        <p:txBody>
          <a:bodyPr wrap="square" rtlCol="0">
            <a:spAutoFit/>
          </a:bodyPr>
          <a:lstStyle/>
          <a:p>
            <a:r>
              <a:rPr lang="en-GB" sz="1400" dirty="0">
                <a:solidFill>
                  <a:schemeClr val="tx1">
                    <a:lumMod val="95000"/>
                    <a:lumOff val="5000"/>
                  </a:schemeClr>
                </a:solidFill>
                <a:latin typeface="Arial" panose="020B0604020202020204" pitchFamily="34" charset="0"/>
                <a:cs typeface="Arial" panose="020B0604020202020204" pitchFamily="34" charset="0"/>
              </a:rPr>
              <a:t>remote handling manipulators</a:t>
            </a:r>
          </a:p>
        </p:txBody>
      </p:sp>
    </p:spTree>
    <p:extLst>
      <p:ext uri="{BB962C8B-B14F-4D97-AF65-F5344CB8AC3E}">
        <p14:creationId xmlns:p14="http://schemas.microsoft.com/office/powerpoint/2010/main" val="264410767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Spare parts and materials</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44</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Content Placeholder 7"/>
          <p:cNvSpPr>
            <a:spLocks noGrp="1"/>
          </p:cNvSpPr>
          <p:nvPr>
            <p:ph idx="1"/>
          </p:nvPr>
        </p:nvSpPr>
        <p:spPr>
          <a:xfrm>
            <a:off x="179388" y="1319349"/>
            <a:ext cx="9540875" cy="5038589"/>
          </a:xfrm>
        </p:spPr>
        <p:txBody>
          <a:bodyPr>
            <a:normAutofit lnSpcReduction="10000"/>
          </a:bodyPr>
          <a:lstStyle/>
          <a:p>
            <a:r>
              <a:rPr lang="en-GB" dirty="0"/>
              <a:t>Maintenance organization must be able to provide the parts and materials when needed. </a:t>
            </a:r>
            <a:endParaRPr lang="en-GB" dirty="0" smtClean="0"/>
          </a:p>
          <a:p>
            <a:endParaRPr lang="en-GB" dirty="0"/>
          </a:p>
          <a:p>
            <a:r>
              <a:rPr lang="en-GB" dirty="0"/>
              <a:t>Parts/materials must meet established quality or design requirements consistent with their importance to safety</a:t>
            </a:r>
            <a:r>
              <a:rPr lang="en-GB" dirty="0" smtClean="0"/>
              <a:t>.</a:t>
            </a:r>
          </a:p>
          <a:p>
            <a:endParaRPr lang="en-GB" dirty="0"/>
          </a:p>
          <a:p>
            <a:r>
              <a:rPr lang="en-GB" dirty="0"/>
              <a:t>Maintenance organization must procure, receive, store,  and issue materials, spare parts and components for use in the plant.</a:t>
            </a:r>
          </a:p>
        </p:txBody>
      </p:sp>
    </p:spTree>
    <p:extLst>
      <p:ext uri="{BB962C8B-B14F-4D97-AF65-F5344CB8AC3E}">
        <p14:creationId xmlns:p14="http://schemas.microsoft.com/office/powerpoint/2010/main" val="144476474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Procurement</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45</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Content Placeholder 7"/>
          <p:cNvSpPr>
            <a:spLocks noGrp="1"/>
          </p:cNvSpPr>
          <p:nvPr>
            <p:ph idx="1"/>
          </p:nvPr>
        </p:nvSpPr>
        <p:spPr>
          <a:xfrm>
            <a:off x="179388" y="1123407"/>
            <a:ext cx="9540875" cy="5234532"/>
          </a:xfrm>
        </p:spPr>
        <p:txBody>
          <a:bodyPr>
            <a:normAutofit/>
          </a:bodyPr>
          <a:lstStyle/>
          <a:p>
            <a:r>
              <a:rPr lang="en-GB" sz="2800" dirty="0"/>
              <a:t>Procurement specifications are clear and unambiguous.</a:t>
            </a:r>
          </a:p>
          <a:p>
            <a:pPr lvl="1"/>
            <a:r>
              <a:rPr lang="en-GB" sz="2400" dirty="0"/>
              <a:t>include current technical and QA requirements</a:t>
            </a:r>
          </a:p>
          <a:p>
            <a:pPr lvl="1"/>
            <a:r>
              <a:rPr lang="en-GB" sz="2400" dirty="0"/>
              <a:t>include requirements regarding substitutions of materials or components. </a:t>
            </a:r>
          </a:p>
          <a:p>
            <a:r>
              <a:rPr lang="en-GB" sz="2800" dirty="0"/>
              <a:t>Parts/materials only obtained from qualified suppliers.</a:t>
            </a:r>
          </a:p>
          <a:p>
            <a:r>
              <a:rPr lang="en-GB" sz="2800" dirty="0"/>
              <a:t>Parts/materials must have the necessary certificates</a:t>
            </a:r>
            <a:r>
              <a:rPr lang="en-GB" sz="2800" dirty="0" smtClean="0"/>
              <a:t>.</a:t>
            </a:r>
          </a:p>
          <a:p>
            <a:r>
              <a:rPr lang="en-GB" sz="2800" dirty="0"/>
              <a:t>Receipt inspections are performed to ensure compliance with design, procurement specifications and QA requirements</a:t>
            </a:r>
            <a:r>
              <a:rPr lang="en-GB" sz="2400" dirty="0"/>
              <a:t>.</a:t>
            </a:r>
          </a:p>
          <a:p>
            <a:r>
              <a:rPr lang="en-GB" sz="2800" dirty="0"/>
              <a:t>Must have process for certifying commercial-grade material. </a:t>
            </a:r>
          </a:p>
          <a:p>
            <a:r>
              <a:rPr lang="en-GB" sz="2800" dirty="0"/>
              <a:t>Materials and parts needed for outages are ordered well in advance to support the outage schedule</a:t>
            </a:r>
            <a:r>
              <a:rPr lang="en-GB" sz="2800" dirty="0" smtClean="0"/>
              <a:t>.</a:t>
            </a:r>
            <a:endParaRPr lang="en-GB" sz="2800" dirty="0"/>
          </a:p>
        </p:txBody>
      </p:sp>
    </p:spTree>
    <p:extLst>
      <p:ext uri="{BB962C8B-B14F-4D97-AF65-F5344CB8AC3E}">
        <p14:creationId xmlns:p14="http://schemas.microsoft.com/office/powerpoint/2010/main" val="12936081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Counterfeit, Fraudulent and Suspect Items</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46</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Content Placeholder 7"/>
          <p:cNvSpPr>
            <a:spLocks noGrp="1"/>
          </p:cNvSpPr>
          <p:nvPr>
            <p:ph idx="1"/>
          </p:nvPr>
        </p:nvSpPr>
        <p:spPr>
          <a:xfrm>
            <a:off x="179388" y="1123407"/>
            <a:ext cx="9540875" cy="5234532"/>
          </a:xfrm>
        </p:spPr>
        <p:txBody>
          <a:bodyPr>
            <a:normAutofit lnSpcReduction="10000"/>
          </a:bodyPr>
          <a:lstStyle/>
          <a:p>
            <a:r>
              <a:rPr lang="en-GB" sz="2800" dirty="0"/>
              <a:t>Counterfeit, fraudulent, and suspect items (CFSI) represent a very real risk to nuclear safety.</a:t>
            </a:r>
          </a:p>
          <a:p>
            <a:r>
              <a:rPr lang="en-GB" sz="2800" dirty="0"/>
              <a:t>Important that regulators, licensees, and their suppliers take measures to protect and assure the integrity of the facility.</a:t>
            </a:r>
          </a:p>
          <a:p>
            <a:r>
              <a:rPr lang="en-GB" sz="2800" dirty="0"/>
              <a:t>Resources required to prevent CFSI from entering the facility, and to identify and dispose CFSI already in the facility.</a:t>
            </a:r>
          </a:p>
          <a:p>
            <a:r>
              <a:rPr lang="en-GB" dirty="0"/>
              <a:t>Specific training is undertaken for:</a:t>
            </a:r>
          </a:p>
          <a:p>
            <a:pPr lvl="1">
              <a:spcBef>
                <a:spcPts val="200"/>
              </a:spcBef>
              <a:spcAft>
                <a:spcPts val="200"/>
              </a:spcAft>
              <a:defRPr/>
            </a:pPr>
            <a:r>
              <a:rPr lang="en-GB" dirty="0"/>
              <a:t>The detection of installed CFSI.</a:t>
            </a:r>
          </a:p>
          <a:p>
            <a:pPr lvl="1">
              <a:spcBef>
                <a:spcPts val="200"/>
              </a:spcBef>
              <a:spcAft>
                <a:spcPts val="200"/>
              </a:spcAft>
              <a:defRPr/>
            </a:pPr>
            <a:r>
              <a:rPr lang="en-GB" dirty="0"/>
              <a:t>Identifying CFSI during receipt and inspection.</a:t>
            </a:r>
          </a:p>
          <a:p>
            <a:pPr lvl="1">
              <a:spcBef>
                <a:spcPts val="200"/>
              </a:spcBef>
              <a:spcAft>
                <a:spcPts val="200"/>
              </a:spcAft>
              <a:defRPr/>
            </a:pPr>
            <a:r>
              <a:rPr lang="en-GB" dirty="0"/>
              <a:t>Using CFSI information within the procurement process.</a:t>
            </a:r>
          </a:p>
          <a:p>
            <a:pPr lvl="1">
              <a:spcBef>
                <a:spcPts val="200"/>
              </a:spcBef>
              <a:spcAft>
                <a:spcPts val="200"/>
              </a:spcAft>
              <a:defRPr/>
            </a:pPr>
            <a:r>
              <a:rPr lang="en-GB" dirty="0"/>
              <a:t>Including the potential for CFSI as a factor in component failures</a:t>
            </a:r>
            <a:r>
              <a:rPr lang="en-GB" dirty="0" smtClean="0"/>
              <a:t>.</a:t>
            </a:r>
            <a:endParaRPr lang="en-GB" dirty="0"/>
          </a:p>
        </p:txBody>
      </p:sp>
    </p:spTree>
    <p:extLst>
      <p:ext uri="{BB962C8B-B14F-4D97-AF65-F5344CB8AC3E}">
        <p14:creationId xmlns:p14="http://schemas.microsoft.com/office/powerpoint/2010/main" val="265408564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Counterfeit, Fraudulent and Suspect Items</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47</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Content Placeholder 7"/>
          <p:cNvSpPr>
            <a:spLocks noGrp="1"/>
          </p:cNvSpPr>
          <p:nvPr>
            <p:ph idx="1"/>
          </p:nvPr>
        </p:nvSpPr>
        <p:spPr>
          <a:xfrm>
            <a:off x="179388" y="1123407"/>
            <a:ext cx="9540875" cy="5234532"/>
          </a:xfrm>
        </p:spPr>
        <p:txBody>
          <a:bodyPr>
            <a:normAutofit/>
          </a:bodyPr>
          <a:lstStyle/>
          <a:p>
            <a:pPr marL="0" indent="0">
              <a:buNone/>
            </a:pPr>
            <a:r>
              <a:rPr lang="en-GB" sz="2800" dirty="0"/>
              <a:t>Facilities most effective in detecting CFSI have common characteristics:</a:t>
            </a:r>
          </a:p>
          <a:p>
            <a:pPr>
              <a:defRPr/>
            </a:pPr>
            <a:r>
              <a:rPr lang="en-GB" sz="2800" dirty="0"/>
              <a:t>An engineering department responsible for the tracking and evaluation of CFSI.</a:t>
            </a:r>
          </a:p>
          <a:p>
            <a:pPr>
              <a:defRPr/>
            </a:pPr>
            <a:r>
              <a:rPr lang="en-GB" sz="2800" dirty="0"/>
              <a:t>Engineering staff involvement in procurement and product acceptance.</a:t>
            </a:r>
          </a:p>
          <a:p>
            <a:pPr>
              <a:defRPr/>
            </a:pPr>
            <a:r>
              <a:rPr lang="en-GB" sz="2800" dirty="0"/>
              <a:t>Effective source inspection, receipt inspection, and testing programmes.</a:t>
            </a:r>
          </a:p>
          <a:p>
            <a:pPr>
              <a:defRPr/>
            </a:pPr>
            <a:r>
              <a:rPr lang="en-GB" sz="2800" dirty="0"/>
              <a:t>Thorough, engineering-based programmes for review, testing, and dedication of commercial-grade products for suitability in safety systems.</a:t>
            </a:r>
          </a:p>
          <a:p>
            <a:endParaRPr lang="en-GB" dirty="0">
              <a:solidFill>
                <a:schemeClr val="tx1"/>
              </a:solidFill>
            </a:endParaRPr>
          </a:p>
        </p:txBody>
      </p:sp>
    </p:spTree>
    <p:extLst>
      <p:ext uri="{BB962C8B-B14F-4D97-AF65-F5344CB8AC3E}">
        <p14:creationId xmlns:p14="http://schemas.microsoft.com/office/powerpoint/2010/main" val="331893918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Example of CSFI</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48</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Content Placeholder 7"/>
          <p:cNvSpPr>
            <a:spLocks noGrp="1"/>
          </p:cNvSpPr>
          <p:nvPr>
            <p:ph idx="1"/>
          </p:nvPr>
        </p:nvSpPr>
        <p:spPr>
          <a:xfrm>
            <a:off x="179388" y="1123407"/>
            <a:ext cx="9540875" cy="5234532"/>
          </a:xfrm>
        </p:spPr>
        <p:txBody>
          <a:bodyPr>
            <a:normAutofit/>
          </a:bodyPr>
          <a:lstStyle/>
          <a:p>
            <a:r>
              <a:rPr lang="en-GB" sz="2800" dirty="0" smtClean="0"/>
              <a:t>2012 </a:t>
            </a:r>
            <a:r>
              <a:rPr lang="en-GB" sz="2800" dirty="0"/>
              <a:t>–Korea's Nuclear Safety and Security Commission began investigating incidents in which Korea Hydro and Nuclear Power (KHNP) had allegedly been supplied with falsely certified electrical cable. </a:t>
            </a:r>
          </a:p>
          <a:p>
            <a:r>
              <a:rPr lang="en-GB" sz="2800" dirty="0"/>
              <a:t>Investigations revealed that defective cable had been used in four operating and construction units in South Korea. </a:t>
            </a:r>
          </a:p>
          <a:p>
            <a:r>
              <a:rPr lang="en-GB" sz="2800" dirty="0" smtClean="0"/>
              <a:t>KHNP shut down and delayed start-up of the affected units in order to replace the cable.  </a:t>
            </a:r>
            <a:endParaRPr lang="en-GB" dirty="0"/>
          </a:p>
        </p:txBody>
      </p:sp>
    </p:spTree>
    <p:extLst>
      <p:ext uri="{BB962C8B-B14F-4D97-AF65-F5344CB8AC3E}">
        <p14:creationId xmlns:p14="http://schemas.microsoft.com/office/powerpoint/2010/main" val="145751812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Example of CSFI</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49</a:t>
            </a:fld>
            <a:endParaRPr lang="sl-SI" dirty="0"/>
          </a:p>
        </p:txBody>
      </p:sp>
      <p:sp>
        <p:nvSpPr>
          <p:cNvPr id="8"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7" name="Content Placeholder 7"/>
          <p:cNvSpPr>
            <a:spLocks noGrp="1"/>
          </p:cNvSpPr>
          <p:nvPr>
            <p:ph idx="1"/>
          </p:nvPr>
        </p:nvSpPr>
        <p:spPr>
          <a:xfrm>
            <a:off x="179388" y="1123407"/>
            <a:ext cx="9540875" cy="5234532"/>
          </a:xfrm>
        </p:spPr>
        <p:txBody>
          <a:bodyPr>
            <a:normAutofit/>
          </a:bodyPr>
          <a:lstStyle/>
          <a:p>
            <a:r>
              <a:rPr lang="en-GB" sz="2400" dirty="0" smtClean="0"/>
              <a:t>2012 </a:t>
            </a:r>
            <a:r>
              <a:rPr lang="en-GB" sz="2400" dirty="0"/>
              <a:t>–Korea's Nuclear Safety and Security Commission began investigating incidents in which Korea Hydro and Nuclear Power (KHNP) had allegedly been supplied with falsely certified electrical cable. </a:t>
            </a:r>
          </a:p>
          <a:p>
            <a:r>
              <a:rPr lang="en-GB" sz="2400" dirty="0"/>
              <a:t>Investigations revealed that defective cable had been used in four operating and construction units in South Korea. </a:t>
            </a:r>
          </a:p>
          <a:p>
            <a:r>
              <a:rPr lang="en-GB" sz="2400" dirty="0" smtClean="0"/>
              <a:t>KHNP shut down and delayed start-up of the affected units in order to replace the cable.  </a:t>
            </a:r>
            <a:endParaRPr lang="en-GB" sz="2800" dirty="0"/>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014" y="3905809"/>
            <a:ext cx="8886800" cy="2569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5245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Summary – Key Points</a:t>
            </a:r>
            <a:endParaRPr lang="en-CA" dirty="0"/>
          </a:p>
        </p:txBody>
      </p:sp>
      <p:sp>
        <p:nvSpPr>
          <p:cNvPr id="3"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5" name="Footer Placeholder 4"/>
          <p:cNvSpPr txBox="1">
            <a:spLocks/>
          </p:cNvSpPr>
          <p:nvPr/>
        </p:nvSpPr>
        <p:spPr>
          <a:xfrm>
            <a:off x="2160000" y="6480000"/>
            <a:ext cx="48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latin typeface="Calibri" panose="020F0502020204030204" pitchFamily="34" charset="0"/>
              </a:rPr>
              <a:t>Module XII – Plant renewals, modifications and upgrades, ageing</a:t>
            </a:r>
            <a:endParaRPr lang="en-US" sz="1200" dirty="0">
              <a:latin typeface="Calibri" panose="020F0502020204030204" pitchFamily="34" charset="0"/>
            </a:endParaRPr>
          </a:p>
        </p:txBody>
      </p:sp>
    </p:spTree>
    <p:extLst>
      <p:ext uri="{BB962C8B-B14F-4D97-AF65-F5344CB8AC3E}">
        <p14:creationId xmlns:p14="http://schemas.microsoft.com/office/powerpoint/2010/main" val="147286695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Summary - Key points</a:t>
            </a:r>
            <a:endParaRPr lang="en-CA" dirty="0"/>
          </a:p>
        </p:txBody>
      </p:sp>
      <p:sp>
        <p:nvSpPr>
          <p:cNvPr id="3" name="Content Placeholder 2"/>
          <p:cNvSpPr>
            <a:spLocks noGrp="1"/>
          </p:cNvSpPr>
          <p:nvPr>
            <p:ph idx="1"/>
          </p:nvPr>
        </p:nvSpPr>
        <p:spPr>
          <a:xfrm>
            <a:off x="180000" y="1296537"/>
            <a:ext cx="9540000" cy="5183461"/>
          </a:xfrm>
        </p:spPr>
        <p:txBody>
          <a:bodyPr>
            <a:normAutofit fontScale="92500"/>
          </a:bodyPr>
          <a:lstStyle/>
          <a:p>
            <a:r>
              <a:rPr lang="en-GB" sz="2800" dirty="0"/>
              <a:t>Maintenance Programmes ensure that safety significant equipment and components provide the required functionality to enable safe and reliable power </a:t>
            </a:r>
            <a:r>
              <a:rPr lang="en-GB" sz="2800" dirty="0" smtClean="0"/>
              <a:t>production</a:t>
            </a:r>
          </a:p>
          <a:p>
            <a:r>
              <a:rPr lang="en-GB" sz="2800" dirty="0"/>
              <a:t>The maintenance programme covers all the preventive and corrective measures, both administrative and technical, necessary:</a:t>
            </a:r>
          </a:p>
          <a:p>
            <a:pPr lvl="1"/>
            <a:r>
              <a:rPr lang="en-GB" sz="2400" dirty="0"/>
              <a:t>to identify, prevent, and/or mitigate degradation of a functioning  SSC or </a:t>
            </a:r>
          </a:p>
          <a:p>
            <a:pPr lvl="1"/>
            <a:r>
              <a:rPr lang="en-GB" sz="2400" dirty="0"/>
              <a:t>to restore the design functions of a failed SSC to an acceptable </a:t>
            </a:r>
            <a:r>
              <a:rPr lang="en-GB" sz="2400" dirty="0" smtClean="0"/>
              <a:t>level</a:t>
            </a:r>
            <a:endParaRPr lang="en-GB" sz="2800" dirty="0"/>
          </a:p>
          <a:p>
            <a:r>
              <a:rPr lang="en-GB" sz="2800" dirty="0"/>
              <a:t>Maintenance activities </a:t>
            </a:r>
            <a:r>
              <a:rPr lang="en-GB" sz="2800" dirty="0" smtClean="0"/>
              <a:t>are conducted under the responsibility of the operating organization. The maintenance entity of the operating organization and the contractors have to be supervised by means of established integrated management system giving overriding priority to nuclear safety.</a:t>
            </a:r>
            <a:endParaRPr lang="en-GB" dirty="0"/>
          </a:p>
          <a:p>
            <a:endParaRPr lang="en-CA" dirty="0"/>
          </a:p>
          <a:p>
            <a:endParaRPr lang="en-CA" dirty="0" smtClean="0"/>
          </a:p>
          <a:p>
            <a:pPr marL="0" indent="0">
              <a:buNone/>
            </a:pPr>
            <a:endParaRPr lang="en-CA" dirty="0"/>
          </a:p>
        </p:txBody>
      </p:sp>
      <p:sp>
        <p:nvSpPr>
          <p:cNvPr id="6" name="Slide Number Placeholder 5"/>
          <p:cNvSpPr>
            <a:spLocks noGrp="1"/>
          </p:cNvSpPr>
          <p:nvPr>
            <p:ph type="sldNum" sz="quarter" idx="12"/>
          </p:nvPr>
        </p:nvSpPr>
        <p:spPr/>
        <p:txBody>
          <a:bodyPr/>
          <a:lstStyle/>
          <a:p>
            <a:fld id="{23A0628E-C12F-4F8C-9895-BCD5E30100D3}" type="slidenum">
              <a:rPr lang="en-CA" smtClean="0"/>
              <a:pPr/>
              <a:t>51</a:t>
            </a:fld>
            <a:endParaRPr lang="en-CA" dirty="0"/>
          </a:p>
        </p:txBody>
      </p:sp>
      <p:sp>
        <p:nvSpPr>
          <p:cNvPr id="7"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8" name="Footer Placeholder 4"/>
          <p:cNvSpPr txBox="1">
            <a:spLocks/>
          </p:cNvSpPr>
          <p:nvPr/>
        </p:nvSpPr>
        <p:spPr>
          <a:xfrm>
            <a:off x="2160000" y="6480000"/>
            <a:ext cx="48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latin typeface="Calibri" panose="020F0502020204030204" pitchFamily="34" charset="0"/>
              </a:rPr>
              <a:t>Module XII – Plant renewals, modifications and upgrades, ageing</a:t>
            </a:r>
            <a:endParaRPr lang="en-US" sz="1200" dirty="0">
              <a:latin typeface="Calibri" panose="020F0502020204030204" pitchFamily="34" charset="0"/>
            </a:endParaRPr>
          </a:p>
        </p:txBody>
      </p:sp>
    </p:spTree>
    <p:extLst>
      <p:ext uri="{BB962C8B-B14F-4D97-AF65-F5344CB8AC3E}">
        <p14:creationId xmlns:p14="http://schemas.microsoft.com/office/powerpoint/2010/main" val="184651443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List of abbreviations</a:t>
            </a:r>
            <a:endParaRPr lang="en-CA" dirty="0"/>
          </a:p>
        </p:txBody>
      </p:sp>
      <p:sp>
        <p:nvSpPr>
          <p:cNvPr id="3" name="Content Placeholder 2"/>
          <p:cNvSpPr>
            <a:spLocks noGrp="1"/>
          </p:cNvSpPr>
          <p:nvPr>
            <p:ph idx="1"/>
          </p:nvPr>
        </p:nvSpPr>
        <p:spPr/>
        <p:txBody>
          <a:bodyPr>
            <a:normAutofit/>
          </a:bodyPr>
          <a:lstStyle/>
          <a:p>
            <a:r>
              <a:rPr lang="en-CA" dirty="0" smtClean="0">
                <a:solidFill>
                  <a:schemeClr val="tx1">
                    <a:lumMod val="50000"/>
                  </a:schemeClr>
                </a:solidFill>
              </a:rPr>
              <a:t>ALARA: As Low As Reasonably Achievable</a:t>
            </a:r>
          </a:p>
          <a:p>
            <a:r>
              <a:rPr lang="en-CA" dirty="0" smtClean="0">
                <a:solidFill>
                  <a:schemeClr val="tx1">
                    <a:lumMod val="50000"/>
                  </a:schemeClr>
                </a:solidFill>
              </a:rPr>
              <a:t>CFSI: Counterfeit, Fraudulent and Suspect Item</a:t>
            </a:r>
          </a:p>
          <a:p>
            <a:r>
              <a:rPr lang="en-CA" dirty="0" smtClean="0">
                <a:solidFill>
                  <a:schemeClr val="tx1">
                    <a:lumMod val="50000"/>
                  </a:schemeClr>
                </a:solidFill>
              </a:rPr>
              <a:t>CVCS: Chemical, Volumetric Control System</a:t>
            </a:r>
          </a:p>
          <a:p>
            <a:r>
              <a:rPr lang="en-CA" dirty="0" smtClean="0">
                <a:solidFill>
                  <a:schemeClr val="tx1">
                    <a:lumMod val="50000"/>
                  </a:schemeClr>
                </a:solidFill>
              </a:rPr>
              <a:t>I&amp;C: </a:t>
            </a:r>
            <a:r>
              <a:rPr lang="fr-FR" dirty="0" smtClean="0">
                <a:solidFill>
                  <a:schemeClr val="tx1">
                    <a:lumMod val="50000"/>
                  </a:schemeClr>
                </a:solidFill>
              </a:rPr>
              <a:t>Instrumentation and Control</a:t>
            </a:r>
            <a:endParaRPr lang="en-CA" dirty="0" smtClean="0">
              <a:solidFill>
                <a:schemeClr val="tx1">
                  <a:lumMod val="50000"/>
                </a:schemeClr>
              </a:solidFill>
            </a:endParaRPr>
          </a:p>
          <a:p>
            <a:r>
              <a:rPr lang="en-CA" dirty="0" smtClean="0">
                <a:solidFill>
                  <a:schemeClr val="tx1">
                    <a:lumMod val="50000"/>
                  </a:schemeClr>
                </a:solidFill>
              </a:rPr>
              <a:t>NPP: Nuclear power </a:t>
            </a:r>
            <a:r>
              <a:rPr lang="en-CA" dirty="0">
                <a:solidFill>
                  <a:schemeClr val="tx1">
                    <a:lumMod val="50000"/>
                  </a:schemeClr>
                </a:solidFill>
              </a:rPr>
              <a:t>p</a:t>
            </a:r>
            <a:r>
              <a:rPr lang="en-CA" dirty="0" smtClean="0">
                <a:solidFill>
                  <a:schemeClr val="tx1">
                    <a:lumMod val="50000"/>
                  </a:schemeClr>
                </a:solidFill>
              </a:rPr>
              <a:t>lant</a:t>
            </a:r>
          </a:p>
          <a:p>
            <a:r>
              <a:rPr lang="en-CA" dirty="0" smtClean="0">
                <a:solidFill>
                  <a:schemeClr val="tx1">
                    <a:lumMod val="50000"/>
                  </a:schemeClr>
                </a:solidFill>
              </a:rPr>
              <a:t>QA: Quality Assurance</a:t>
            </a:r>
          </a:p>
          <a:p>
            <a:r>
              <a:rPr lang="en-CA" dirty="0" smtClean="0">
                <a:solidFill>
                  <a:schemeClr val="tx1">
                    <a:lumMod val="50000"/>
                  </a:schemeClr>
                </a:solidFill>
              </a:rPr>
              <a:t>SSCs: Structures, systems and components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52</a:t>
            </a:fld>
            <a:endParaRPr lang="en-CA" dirty="0"/>
          </a:p>
        </p:txBody>
      </p:sp>
      <p:sp>
        <p:nvSpPr>
          <p:cNvPr id="7"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8" name="Footer Placeholder 4"/>
          <p:cNvSpPr txBox="1">
            <a:spLocks/>
          </p:cNvSpPr>
          <p:nvPr/>
        </p:nvSpPr>
        <p:spPr>
          <a:xfrm>
            <a:off x="2160000" y="6480000"/>
            <a:ext cx="48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latin typeface="Calibri" panose="020F0502020204030204" pitchFamily="34" charset="0"/>
              </a:rPr>
              <a:t>Module XII – Plant renewals, modifications and upgrades, ageing</a:t>
            </a:r>
            <a:endParaRPr lang="en-US" sz="1200" dirty="0">
              <a:latin typeface="Calibri" panose="020F0502020204030204" pitchFamily="34" charset="0"/>
            </a:endParaRPr>
          </a:p>
        </p:txBody>
      </p:sp>
    </p:spTree>
    <p:extLst>
      <p:ext uri="{BB962C8B-B14F-4D97-AF65-F5344CB8AC3E}">
        <p14:creationId xmlns:p14="http://schemas.microsoft.com/office/powerpoint/2010/main" val="237605577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fontScale="77500" lnSpcReduction="20000"/>
          </a:bodyPr>
          <a:lstStyle/>
          <a:p>
            <a:pPr marL="0" indent="0">
              <a:buNone/>
            </a:pPr>
            <a:r>
              <a:rPr lang="en-CA" dirty="0" smtClean="0"/>
              <a:t>[1] SF-1 : Fundamental Safety Principles</a:t>
            </a:r>
          </a:p>
          <a:p>
            <a:pPr marL="0" indent="0">
              <a:buNone/>
            </a:pPr>
            <a:r>
              <a:rPr lang="en-CA" dirty="0" smtClean="0"/>
              <a:t>[2] GSR Part 1 rev. 1 : Governmental, legal and regulatory framework for safety</a:t>
            </a:r>
          </a:p>
          <a:p>
            <a:pPr marL="0" indent="0">
              <a:buNone/>
            </a:pPr>
            <a:r>
              <a:rPr lang="en-CA" dirty="0" smtClean="0"/>
              <a:t>[3] GSR Part 2 : Leadership and management for safety</a:t>
            </a:r>
          </a:p>
          <a:p>
            <a:pPr marL="0" indent="0">
              <a:buNone/>
            </a:pPr>
            <a:r>
              <a:rPr lang="en-CA" dirty="0" smtClean="0"/>
              <a:t>[4] SSR-2/1 rev.1 : Safety of nuclear power plants : Design</a:t>
            </a:r>
          </a:p>
          <a:p>
            <a:pPr marL="0" indent="0">
              <a:buNone/>
            </a:pPr>
            <a:r>
              <a:rPr lang="en-CA" dirty="0" smtClean="0"/>
              <a:t>[3] SSR-2/2 rev.1 : Safety of nuclear power plants : Commissioning and operation</a:t>
            </a:r>
          </a:p>
          <a:p>
            <a:pPr marL="0" indent="0">
              <a:buNone/>
            </a:pPr>
            <a:r>
              <a:rPr lang="en-CA" dirty="0" smtClean="0"/>
              <a:t>[5] GS-G-3.5 : The management system for nuclear </a:t>
            </a:r>
            <a:r>
              <a:rPr lang="en-CA" dirty="0"/>
              <a:t>installations (under </a:t>
            </a:r>
            <a:r>
              <a:rPr lang="en-CA" dirty="0" smtClean="0"/>
              <a:t>revision: DS473 ‘</a:t>
            </a:r>
            <a:r>
              <a:rPr lang="en-US" dirty="0" smtClean="0"/>
              <a:t>Functions </a:t>
            </a:r>
            <a:r>
              <a:rPr lang="en-US" dirty="0"/>
              <a:t>and </a:t>
            </a:r>
            <a:r>
              <a:rPr lang="en-US" dirty="0" smtClean="0"/>
              <a:t>processes </a:t>
            </a:r>
            <a:r>
              <a:rPr lang="en-US" dirty="0"/>
              <a:t>of the </a:t>
            </a:r>
            <a:r>
              <a:rPr lang="en-US" dirty="0" smtClean="0"/>
              <a:t>regulatory body </a:t>
            </a:r>
            <a:r>
              <a:rPr lang="en-US" dirty="0"/>
              <a:t>for </a:t>
            </a:r>
            <a:r>
              <a:rPr lang="en-US" dirty="0" smtClean="0"/>
              <a:t>safety’</a:t>
            </a:r>
            <a:r>
              <a:rPr lang="en-CA" dirty="0" smtClean="0"/>
              <a:t>)</a:t>
            </a:r>
          </a:p>
          <a:p>
            <a:pPr marL="0" indent="0">
              <a:buNone/>
            </a:pPr>
            <a:r>
              <a:rPr lang="en-CA" dirty="0" smtClean="0"/>
              <a:t>[6] SSG-25 : Periodic safety review for nuclear power plants</a:t>
            </a:r>
          </a:p>
          <a:p>
            <a:pPr marL="0" indent="0">
              <a:buNone/>
            </a:pPr>
            <a:r>
              <a:rPr lang="en-CA" dirty="0" smtClean="0"/>
              <a:t>[7] NS-G-2.3 : Modifications to nuclear </a:t>
            </a:r>
            <a:r>
              <a:rPr lang="en-CA" dirty="0"/>
              <a:t>power plants (under revision : DS497)</a:t>
            </a:r>
            <a:endParaRPr lang="en-CA" dirty="0" smtClean="0"/>
          </a:p>
          <a:p>
            <a:pPr marL="0" indent="0">
              <a:buNone/>
            </a:pPr>
            <a:r>
              <a:rPr lang="en-CA" dirty="0" smtClean="0"/>
              <a:t>[8] SSG-30 : Safety classification of structures, systems and components in nuclear power plants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53</a:t>
            </a:fld>
            <a:endParaRPr lang="en-CA" dirty="0"/>
          </a:p>
        </p:txBody>
      </p:sp>
      <p:sp>
        <p:nvSpPr>
          <p:cNvPr id="7"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8" name="Footer Placeholder 4"/>
          <p:cNvSpPr txBox="1">
            <a:spLocks/>
          </p:cNvSpPr>
          <p:nvPr/>
        </p:nvSpPr>
        <p:spPr>
          <a:xfrm>
            <a:off x="2160000" y="6480000"/>
            <a:ext cx="48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latin typeface="Calibri" panose="020F0502020204030204" pitchFamily="34" charset="0"/>
              </a:rPr>
              <a:t>Module XII – Plant renewals, modifications and upgrades, ageing</a:t>
            </a:r>
            <a:endParaRPr lang="en-US" sz="1200" dirty="0">
              <a:latin typeface="Calibri" panose="020F0502020204030204" pitchFamily="34" charset="0"/>
            </a:endParaRPr>
          </a:p>
        </p:txBody>
      </p:sp>
    </p:spTree>
    <p:extLst>
      <p:ext uri="{BB962C8B-B14F-4D97-AF65-F5344CB8AC3E}">
        <p14:creationId xmlns:p14="http://schemas.microsoft.com/office/powerpoint/2010/main" val="156474785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ctrTitle"/>
          </p:nvPr>
        </p:nvSpPr>
        <p:spPr/>
        <p:txBody>
          <a:bodyPr/>
          <a:lstStyle/>
          <a:p>
            <a:pPr algn="ctr"/>
            <a:endParaRPr lang="en-CA" dirty="0"/>
          </a:p>
        </p:txBody>
      </p:sp>
      <p:sp>
        <p:nvSpPr>
          <p:cNvPr id="7" name="Subtitle 6"/>
          <p:cNvSpPr>
            <a:spLocks noGrp="1"/>
          </p:cNvSpPr>
          <p:nvPr>
            <p:ph type="subTitle" idx="1"/>
          </p:nvPr>
        </p:nvSpPr>
        <p:spPr/>
        <p:txBody>
          <a:bodyPr>
            <a:normAutofit/>
          </a:bodyPr>
          <a:lstStyle/>
          <a:p>
            <a:r>
              <a:rPr lang="en-CA" sz="4400" i="1" dirty="0" smtClean="0">
                <a:latin typeface="Times New Roman" panose="02020603050405020304" pitchFamily="18" charset="0"/>
                <a:cs typeface="Times New Roman" panose="02020603050405020304" pitchFamily="18" charset="0"/>
              </a:rPr>
              <a:t>Thank you!</a:t>
            </a:r>
            <a:endParaRPr lang="en-CA" sz="4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5974715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descr="C:\Users\flignini\Documents\ATMEA\Vietnam\Programme pour universités\Safety culture\matériel support\tmi-2.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9458" y="3368871"/>
            <a:ext cx="5926541" cy="334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GB" noProof="0" dirty="0" smtClean="0"/>
              <a:t>Management of Configuration during maintenance : TMI</a:t>
            </a:r>
            <a:endParaRPr lang="en-GB" noProof="0" dirty="0"/>
          </a:p>
        </p:txBody>
      </p:sp>
      <p:sp>
        <p:nvSpPr>
          <p:cNvPr id="3" name="Content Placeholder 2"/>
          <p:cNvSpPr>
            <a:spLocks noGrp="1"/>
          </p:cNvSpPr>
          <p:nvPr>
            <p:ph idx="1"/>
          </p:nvPr>
        </p:nvSpPr>
        <p:spPr>
          <a:xfrm>
            <a:off x="180000" y="1218572"/>
            <a:ext cx="9540000" cy="5220000"/>
          </a:xfrm>
        </p:spPr>
        <p:txBody>
          <a:bodyPr>
            <a:noAutofit/>
          </a:bodyPr>
          <a:lstStyle/>
          <a:p>
            <a:pPr>
              <a:spcBef>
                <a:spcPct val="100000"/>
              </a:spcBef>
            </a:pPr>
            <a:r>
              <a:rPr lang="en-GB" altLang="fr-FR" sz="2000" dirty="0"/>
              <a:t>Minor malfunction on the secondary side caused an increase in the primary coolant </a:t>
            </a:r>
            <a:r>
              <a:rPr lang="en-GB" altLang="fr-FR" sz="2000" dirty="0" smtClean="0"/>
              <a:t>temperature and an automatic </a:t>
            </a:r>
            <a:r>
              <a:rPr lang="en-GB" altLang="fr-FR" sz="2000" dirty="0"/>
              <a:t>reactor shutdown was initiated</a:t>
            </a:r>
          </a:p>
          <a:p>
            <a:pPr>
              <a:spcBef>
                <a:spcPct val="0"/>
              </a:spcBef>
            </a:pPr>
            <a:r>
              <a:rPr lang="en-GB" altLang="fr-FR" sz="2000" dirty="0" smtClean="0"/>
              <a:t>Because the emergency </a:t>
            </a:r>
            <a:r>
              <a:rPr lang="en-GB" altLang="fr-FR" sz="2000" dirty="0" err="1" smtClean="0"/>
              <a:t>feedwater</a:t>
            </a:r>
            <a:r>
              <a:rPr lang="en-GB" altLang="fr-FR" sz="2000" dirty="0" smtClean="0"/>
              <a:t> did not reach the steam generators quickly enough, the pressure increased in the primary circuit and a </a:t>
            </a:r>
            <a:r>
              <a:rPr lang="en-GB" altLang="fr-FR" sz="2000" dirty="0"/>
              <a:t>release valve opened on the pressurizer - as planned - but failed to close as it should have done after a few seconds</a:t>
            </a:r>
          </a:p>
          <a:p>
            <a:pPr lvl="1">
              <a:spcBef>
                <a:spcPct val="0"/>
              </a:spcBef>
            </a:pPr>
            <a:r>
              <a:rPr lang="en-GB" altLang="fr-FR" sz="1800" dirty="0"/>
              <a:t>The instrumentation available in the Main Control Room (MCR) did not reveal that fact</a:t>
            </a:r>
          </a:p>
          <a:p>
            <a:pPr lvl="2">
              <a:spcBef>
                <a:spcPct val="0"/>
              </a:spcBef>
            </a:pPr>
            <a:r>
              <a:rPr lang="en-GB" altLang="fr-FR" sz="1600" dirty="0"/>
              <a:t>Information in MCR showed that a “close” signal was sent to the valve by the control system but the information</a:t>
            </a:r>
            <a:br>
              <a:rPr lang="en-GB" altLang="fr-FR" sz="1600" dirty="0"/>
            </a:br>
            <a:r>
              <a:rPr lang="en-GB" altLang="fr-FR" sz="1600" dirty="0"/>
              <a:t> about the actual position</a:t>
            </a:r>
            <a:br>
              <a:rPr lang="en-GB" altLang="fr-FR" sz="1600" dirty="0"/>
            </a:br>
            <a:r>
              <a:rPr lang="en-GB" altLang="fr-FR" sz="1600" dirty="0"/>
              <a:t> of the valve was not </a:t>
            </a:r>
            <a:br>
              <a:rPr lang="en-GB" altLang="fr-FR" sz="1600" dirty="0"/>
            </a:br>
            <a:r>
              <a:rPr lang="en-GB" altLang="fr-FR" sz="1600" dirty="0"/>
              <a:t>reflected in the MCR</a:t>
            </a:r>
          </a:p>
          <a:p>
            <a:pPr lvl="1">
              <a:spcBef>
                <a:spcPct val="0"/>
              </a:spcBef>
            </a:pPr>
            <a:endParaRPr lang="en-GB" altLang="fr-FR" sz="1800" dirty="0"/>
          </a:p>
          <a:p>
            <a:pPr lvl="1">
              <a:spcBef>
                <a:spcPct val="0"/>
              </a:spcBef>
            </a:pPr>
            <a:r>
              <a:rPr lang="en-GB" altLang="fr-FR" sz="1800" dirty="0"/>
              <a:t>Primary coolant was </a:t>
            </a:r>
            <a:br>
              <a:rPr lang="en-GB" altLang="fr-FR" sz="1800" dirty="0"/>
            </a:br>
            <a:r>
              <a:rPr lang="en-GB" altLang="fr-FR" sz="1800" dirty="0"/>
              <a:t>drained in the </a:t>
            </a:r>
            <a:br>
              <a:rPr lang="en-GB" altLang="fr-FR" sz="1800" dirty="0"/>
            </a:br>
            <a:r>
              <a:rPr lang="en-GB" altLang="fr-FR" sz="1800" dirty="0"/>
              <a:t>pressuriser relief tank</a:t>
            </a:r>
          </a:p>
        </p:txBody>
      </p:sp>
      <p:sp>
        <p:nvSpPr>
          <p:cNvPr id="4" name="Slide Number Placeholder 3"/>
          <p:cNvSpPr>
            <a:spLocks noGrp="1"/>
          </p:cNvSpPr>
          <p:nvPr>
            <p:ph type="sldNum" sz="quarter" idx="12"/>
          </p:nvPr>
        </p:nvSpPr>
        <p:spPr/>
        <p:txBody>
          <a:bodyPr/>
          <a:lstStyle/>
          <a:p>
            <a:fld id="{E820C8E4-9002-4E93-8650-B0CC00F8D49C}" type="slidenum">
              <a:rPr lang="sl-SI" smtClean="0"/>
              <a:t>55</a:t>
            </a:fld>
            <a:endParaRPr lang="sl-SI" dirty="0"/>
          </a:p>
        </p:txBody>
      </p:sp>
      <p:sp>
        <p:nvSpPr>
          <p:cNvPr id="5" name="Date Placeholder 3"/>
          <p:cNvSpPr>
            <a:spLocks noGrp="1"/>
          </p:cNvSpPr>
          <p:nvPr>
            <p:ph type="dt" sz="half" idx="10"/>
          </p:nvPr>
        </p:nvSpPr>
        <p:spPr>
          <a:xfrm>
            <a:off x="7020000" y="6480000"/>
            <a:ext cx="2160000" cy="252000"/>
          </a:xfrm>
        </p:spPr>
        <p:txBody>
          <a:bodyPr/>
          <a:lstStyle/>
          <a:p>
            <a:pPr algn="ctr"/>
            <a:r>
              <a:rPr lang="en-US" dirty="0" smtClean="0"/>
              <a:t>June 18-22, 2018</a:t>
            </a:r>
            <a:endParaRPr lang="en-US" dirty="0"/>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325495892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 descr="C:\Users\flignini\Documents\ATMEA\Vietnam\Programme pour universités\Safety culture\matériel support\1-2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7629" y="1993948"/>
            <a:ext cx="3823961" cy="3587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GB" noProof="0" dirty="0" smtClean="0"/>
              <a:t>Management of Configuration during maintenance : TMI</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56</a:t>
            </a:fld>
            <a:endParaRPr lang="sl-SI" dirty="0"/>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11" name="Rectangle 3"/>
          <p:cNvSpPr txBox="1">
            <a:spLocks noChangeArrowheads="1"/>
          </p:cNvSpPr>
          <p:nvPr/>
        </p:nvSpPr>
        <p:spPr>
          <a:xfrm>
            <a:off x="188237" y="1412098"/>
            <a:ext cx="9278052" cy="4679508"/>
          </a:xfrm>
          <a:prstGeom prst="rect">
            <a:avLst/>
          </a:prstGeom>
          <a:noFill/>
        </p:spPr>
        <p:txBody>
          <a:bodyPr vert="horz" lIns="72000" tIns="36000" rIns="0" bIns="0" rtlCol="0">
            <a:normAutofit fontScale="62500" lnSpcReduction="20000"/>
          </a:bodyPr>
          <a:lst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Bef>
                <a:spcPct val="0"/>
              </a:spcBef>
            </a:pPr>
            <a:r>
              <a:rPr lang="en-GB" altLang="fr-FR" smtClean="0"/>
              <a:t>High pressure injection pumps automatically started as a response to the loss of cooling water</a:t>
            </a:r>
          </a:p>
          <a:p>
            <a:pPr lvl="1">
              <a:spcBef>
                <a:spcPct val="0"/>
              </a:spcBef>
            </a:pPr>
            <a:r>
              <a:rPr lang="en-GB" altLang="fr-FR" smtClean="0"/>
              <a:t>The level of water raised in the pressurizer</a:t>
            </a:r>
          </a:p>
          <a:p>
            <a:pPr lvl="1">
              <a:spcBef>
                <a:spcPct val="0"/>
              </a:spcBef>
            </a:pPr>
            <a:r>
              <a:rPr lang="en-GB" altLang="fr-FR" smtClean="0"/>
              <a:t>To protect the integrity of the pressurizer, the operators reduced the flow of replacement water</a:t>
            </a:r>
          </a:p>
          <a:p>
            <a:pPr>
              <a:spcBef>
                <a:spcPts val="551"/>
              </a:spcBef>
              <a:spcAft>
                <a:spcPts val="551"/>
              </a:spcAft>
            </a:pPr>
            <a:r>
              <a:rPr lang="en-GB" altLang="fr-FR" smtClean="0"/>
              <a:t>Steam started forming in the primary circuit</a:t>
            </a:r>
          </a:p>
          <a:p>
            <a:pPr>
              <a:spcBef>
                <a:spcPts val="551"/>
              </a:spcBef>
              <a:spcAft>
                <a:spcPts val="551"/>
              </a:spcAft>
            </a:pPr>
            <a:r>
              <a:rPr lang="en-GB" altLang="fr-FR" smtClean="0"/>
              <a:t>The primary coolant pumps started vibrating</a:t>
            </a:r>
          </a:p>
          <a:p>
            <a:pPr>
              <a:spcBef>
                <a:spcPts val="551"/>
              </a:spcBef>
              <a:spcAft>
                <a:spcPts val="551"/>
              </a:spcAft>
            </a:pPr>
            <a:r>
              <a:rPr lang="en-GB" altLang="fr-FR" smtClean="0"/>
              <a:t>The operators shut down the pumps</a:t>
            </a:r>
          </a:p>
          <a:p>
            <a:pPr>
              <a:spcBef>
                <a:spcPts val="551"/>
              </a:spcBef>
              <a:spcAft>
                <a:spcPts val="551"/>
              </a:spcAft>
            </a:pPr>
            <a:r>
              <a:rPr lang="en-GB" altLang="fr-FR" smtClean="0"/>
              <a:t>This ended the forced cooling of the core. </a:t>
            </a:r>
            <a:br>
              <a:rPr lang="en-GB" altLang="fr-FR" smtClean="0"/>
            </a:br>
            <a:r>
              <a:rPr lang="en-GB" altLang="fr-FR" smtClean="0"/>
              <a:t>Because of the continued leakage, the reactor </a:t>
            </a:r>
            <a:br>
              <a:rPr lang="en-GB" altLang="fr-FR" smtClean="0"/>
            </a:br>
            <a:r>
              <a:rPr lang="en-GB" altLang="fr-FR" smtClean="0"/>
              <a:t>core was uncovered and the fuel rods were damaged</a:t>
            </a:r>
          </a:p>
          <a:p>
            <a:pPr>
              <a:spcBef>
                <a:spcPts val="551"/>
              </a:spcBef>
              <a:spcAft>
                <a:spcPts val="551"/>
              </a:spcAft>
            </a:pPr>
            <a:r>
              <a:rPr lang="en-GB" altLang="fr-FR" smtClean="0"/>
              <a:t>Superheated steam and gases blocked the injection flow</a:t>
            </a:r>
          </a:p>
          <a:p>
            <a:pPr>
              <a:spcBef>
                <a:spcPts val="551"/>
              </a:spcBef>
              <a:spcAft>
                <a:spcPts val="551"/>
              </a:spcAft>
            </a:pPr>
            <a:r>
              <a:rPr lang="en-GB" altLang="fr-FR" smtClean="0"/>
              <a:t>Later, the operators managed to restore cooling</a:t>
            </a:r>
          </a:p>
          <a:p>
            <a:pPr>
              <a:spcBef>
                <a:spcPts val="551"/>
              </a:spcBef>
              <a:spcAft>
                <a:spcPts val="551"/>
              </a:spcAft>
            </a:pPr>
            <a:r>
              <a:rPr lang="en-GB" altLang="fr-FR" smtClean="0"/>
              <a:t>A minor quantity of radioactive gases was released to the environment, without causing health effects</a:t>
            </a:r>
            <a:endParaRPr lang="en-GB" altLang="fr-FR" dirty="0" smtClean="0"/>
          </a:p>
        </p:txBody>
      </p:sp>
      <p:sp>
        <p:nvSpPr>
          <p:cNvPr id="13" name="Date Placeholder 3"/>
          <p:cNvSpPr>
            <a:spLocks noGrp="1"/>
          </p:cNvSpPr>
          <p:nvPr>
            <p:ph type="dt" sz="half" idx="10"/>
          </p:nvPr>
        </p:nvSpPr>
        <p:spPr>
          <a:xfrm>
            <a:off x="7020000" y="6480000"/>
            <a:ext cx="2160000" cy="252000"/>
          </a:xfrm>
        </p:spPr>
        <p:txBody>
          <a:bodyPr/>
          <a:lstStyle/>
          <a:p>
            <a:pPr algn="ctr"/>
            <a:r>
              <a:rPr lang="en-US" dirty="0" smtClean="0"/>
              <a:t>June 18-22, 2018</a:t>
            </a:r>
            <a:endParaRPr lang="en-US" dirty="0"/>
          </a:p>
        </p:txBody>
      </p:sp>
    </p:spTree>
    <p:extLst>
      <p:ext uri="{BB962C8B-B14F-4D97-AF65-F5344CB8AC3E}">
        <p14:creationId xmlns:p14="http://schemas.microsoft.com/office/powerpoint/2010/main" val="340984571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Management of Configuration during maintenance : TMI</a:t>
            </a:r>
            <a:endParaRPr lang="en-GB" noProof="0" dirty="0"/>
          </a:p>
        </p:txBody>
      </p:sp>
      <p:sp>
        <p:nvSpPr>
          <p:cNvPr id="3" name="Content Placeholder 2"/>
          <p:cNvSpPr>
            <a:spLocks noGrp="1"/>
          </p:cNvSpPr>
          <p:nvPr>
            <p:ph idx="1"/>
          </p:nvPr>
        </p:nvSpPr>
        <p:spPr>
          <a:xfrm>
            <a:off x="180000" y="1218572"/>
            <a:ext cx="9540000" cy="5220000"/>
          </a:xfrm>
        </p:spPr>
        <p:txBody>
          <a:bodyPr>
            <a:noAutofit/>
          </a:bodyPr>
          <a:lstStyle/>
          <a:p>
            <a:pPr>
              <a:spcBef>
                <a:spcPct val="100000"/>
              </a:spcBef>
            </a:pPr>
            <a:r>
              <a:rPr lang="en-GB" altLang="fr-FR" sz="2000" dirty="0" smtClean="0"/>
              <a:t>Why did the emergency </a:t>
            </a:r>
            <a:r>
              <a:rPr lang="en-GB" altLang="fr-FR" sz="2000" dirty="0" err="1" smtClean="0"/>
              <a:t>feedwater</a:t>
            </a:r>
            <a:r>
              <a:rPr lang="en-GB" altLang="fr-FR" sz="2000" dirty="0" smtClean="0"/>
              <a:t> not reach the steam generators quickly enough ?</a:t>
            </a:r>
            <a:endParaRPr lang="en-GB" altLang="fr-FR" sz="1800" dirty="0"/>
          </a:p>
          <a:p>
            <a:pPr lvl="1">
              <a:spcBef>
                <a:spcPct val="0"/>
              </a:spcBef>
            </a:pPr>
            <a:r>
              <a:rPr lang="en-GB" altLang="fr-FR" sz="1800" dirty="0" smtClean="0"/>
              <a:t>Because some valves had been closed during maintenance to test the emergency </a:t>
            </a:r>
            <a:r>
              <a:rPr lang="en-GB" altLang="fr-FR" sz="1800" dirty="0" err="1" smtClean="0"/>
              <a:t>feedwater</a:t>
            </a:r>
            <a:r>
              <a:rPr lang="en-GB" altLang="fr-FR" sz="1800" dirty="0" smtClean="0"/>
              <a:t> pumps</a:t>
            </a:r>
          </a:p>
          <a:p>
            <a:pPr lvl="1">
              <a:spcBef>
                <a:spcPct val="0"/>
              </a:spcBef>
            </a:pPr>
            <a:r>
              <a:rPr lang="en-GB" altLang="fr-FR" sz="1800" dirty="0" smtClean="0"/>
              <a:t>These valves should have been opened again after the test</a:t>
            </a:r>
          </a:p>
          <a:p>
            <a:pPr lvl="1">
              <a:spcBef>
                <a:spcPct val="0"/>
              </a:spcBef>
            </a:pPr>
            <a:r>
              <a:rPr lang="en-GB" altLang="fr-FR" sz="1800" dirty="0" smtClean="0"/>
              <a:t>But the operators forgot to re-open these valves after the test</a:t>
            </a:r>
          </a:p>
          <a:p>
            <a:pPr lvl="1">
              <a:spcBef>
                <a:spcPct val="0"/>
              </a:spcBef>
            </a:pPr>
            <a:r>
              <a:rPr lang="en-GB" altLang="fr-FR" sz="1800" dirty="0" smtClean="0"/>
              <a:t>During the incident, it took 8 minutes to re-open the valves</a:t>
            </a:r>
          </a:p>
          <a:p>
            <a:pPr lvl="1">
              <a:spcBef>
                <a:spcPct val="0"/>
              </a:spcBef>
            </a:pPr>
            <a:endParaRPr lang="en-GB" altLang="fr-FR" sz="1800" dirty="0" smtClean="0"/>
          </a:p>
          <a:p>
            <a:pPr lvl="1">
              <a:spcBef>
                <a:spcPct val="0"/>
              </a:spcBef>
            </a:pPr>
            <a:r>
              <a:rPr lang="en-GB" altLang="fr-FR" sz="1800" dirty="0" smtClean="0"/>
              <a:t>This was sufficient to</a:t>
            </a:r>
            <a:br>
              <a:rPr lang="en-GB" altLang="fr-FR" sz="1800" dirty="0" smtClean="0"/>
            </a:br>
            <a:r>
              <a:rPr lang="en-GB" altLang="fr-FR" sz="1800" dirty="0" smtClean="0"/>
              <a:t>initiate the first </a:t>
            </a:r>
            <a:br>
              <a:rPr lang="en-GB" altLang="fr-FR" sz="1800" dirty="0" smtClean="0"/>
            </a:br>
            <a:r>
              <a:rPr lang="en-GB" altLang="fr-FR" sz="1800" dirty="0" smtClean="0"/>
              <a:t>severe accident in the</a:t>
            </a:r>
            <a:br>
              <a:rPr lang="en-GB" altLang="fr-FR" sz="1800" dirty="0" smtClean="0"/>
            </a:br>
            <a:r>
              <a:rPr lang="en-GB" altLang="fr-FR" sz="1800" dirty="0" smtClean="0"/>
              <a:t>history of civil nuclear</a:t>
            </a:r>
            <a:br>
              <a:rPr lang="en-GB" altLang="fr-FR" sz="1800" dirty="0" smtClean="0"/>
            </a:br>
            <a:r>
              <a:rPr lang="en-GB" altLang="fr-FR" sz="1800" dirty="0" smtClean="0"/>
              <a:t>energy</a:t>
            </a:r>
            <a:endParaRPr lang="en-GB" altLang="fr-FR" sz="1800" dirty="0"/>
          </a:p>
        </p:txBody>
      </p:sp>
      <p:sp>
        <p:nvSpPr>
          <p:cNvPr id="4" name="Slide Number Placeholder 3"/>
          <p:cNvSpPr>
            <a:spLocks noGrp="1"/>
          </p:cNvSpPr>
          <p:nvPr>
            <p:ph type="sldNum" sz="quarter" idx="12"/>
          </p:nvPr>
        </p:nvSpPr>
        <p:spPr/>
        <p:txBody>
          <a:bodyPr/>
          <a:lstStyle/>
          <a:p>
            <a:fld id="{E820C8E4-9002-4E93-8650-B0CC00F8D49C}" type="slidenum">
              <a:rPr lang="sl-SI" smtClean="0"/>
              <a:t>57</a:t>
            </a:fld>
            <a:endParaRPr lang="sl-SI" dirty="0"/>
          </a:p>
        </p:txBody>
      </p:sp>
      <p:sp>
        <p:nvSpPr>
          <p:cNvPr id="5" name="Date Placeholder 3"/>
          <p:cNvSpPr>
            <a:spLocks noGrp="1"/>
          </p:cNvSpPr>
          <p:nvPr>
            <p:ph type="dt" sz="half" idx="10"/>
          </p:nvPr>
        </p:nvSpPr>
        <p:spPr>
          <a:xfrm>
            <a:off x="7020000" y="6480000"/>
            <a:ext cx="2160000" cy="252000"/>
          </a:xfrm>
        </p:spPr>
        <p:txBody>
          <a:bodyPr/>
          <a:lstStyle/>
          <a:p>
            <a:pPr algn="ctr"/>
            <a:r>
              <a:rPr lang="en-US" dirty="0" smtClean="0"/>
              <a:t>June 18-22, 2018</a:t>
            </a:r>
            <a:endParaRPr lang="en-US" dirty="0"/>
          </a:p>
        </p:txBody>
      </p:sp>
      <p:sp>
        <p:nvSpPr>
          <p:cNvPr id="8" name="Bouton d'action : Précédent 7">
            <a:hlinkClick r:id="rId3" action="ppaction://hlinksldjump" highlightClick="1"/>
          </p:cNvPr>
          <p:cNvSpPr/>
          <p:nvPr/>
        </p:nvSpPr>
        <p:spPr>
          <a:xfrm>
            <a:off x="8993875" y="6516806"/>
            <a:ext cx="313899" cy="341194"/>
          </a:xfrm>
          <a:prstGeom prst="actionButtonBackPreviou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grpSp>
        <p:nvGrpSpPr>
          <p:cNvPr id="12" name="Groupe 11"/>
          <p:cNvGrpSpPr/>
          <p:nvPr/>
        </p:nvGrpSpPr>
        <p:grpSpPr>
          <a:xfrm>
            <a:off x="3537602" y="2959431"/>
            <a:ext cx="5926541" cy="3494885"/>
            <a:chOff x="3054271" y="2959431"/>
            <a:chExt cx="5926541" cy="3494885"/>
          </a:xfrm>
        </p:grpSpPr>
        <p:pic>
          <p:nvPicPr>
            <p:cNvPr id="9" name="Picture 5" descr="C:\Users\flignini\Documents\ATMEA\Vietnam\Programme pour universités\Safety culture\matériel support\tmi-2.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4271" y="2959431"/>
              <a:ext cx="5926541" cy="334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à coins arrondis 5"/>
            <p:cNvSpPr/>
            <p:nvPr/>
          </p:nvSpPr>
          <p:spPr>
            <a:xfrm>
              <a:off x="5657849" y="5767387"/>
              <a:ext cx="452365" cy="300037"/>
            </a:xfrm>
            <a:prstGeom prst="round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500" b="1" dirty="0" smtClean="0">
                  <a:solidFill>
                    <a:srgbClr val="FFC000"/>
                  </a:solidFill>
                </a:rPr>
                <a:t>Emergency </a:t>
              </a:r>
              <a:r>
                <a:rPr lang="fr-FR" sz="500" b="1" dirty="0" err="1" smtClean="0">
                  <a:solidFill>
                    <a:srgbClr val="FFC000"/>
                  </a:solidFill>
                </a:rPr>
                <a:t>feedwater</a:t>
              </a:r>
              <a:r>
                <a:rPr lang="fr-FR" sz="500" b="1" dirty="0" smtClean="0">
                  <a:solidFill>
                    <a:srgbClr val="FFC000"/>
                  </a:solidFill>
                </a:rPr>
                <a:t> tank</a:t>
              </a:r>
              <a:endParaRPr lang="fr-FR" sz="500" b="1" dirty="0">
                <a:solidFill>
                  <a:srgbClr val="FFC000"/>
                </a:solidFill>
              </a:endParaRPr>
            </a:p>
          </p:txBody>
        </p:sp>
        <p:sp>
          <p:nvSpPr>
            <p:cNvPr id="7" name="Ellipse 6"/>
            <p:cNvSpPr/>
            <p:nvPr/>
          </p:nvSpPr>
          <p:spPr>
            <a:xfrm>
              <a:off x="5484015" y="5449162"/>
              <a:ext cx="97631" cy="105619"/>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a:off x="6488904" y="5835489"/>
              <a:ext cx="757238" cy="246221"/>
            </a:xfrm>
            <a:prstGeom prst="rect">
              <a:avLst/>
            </a:prstGeom>
            <a:noFill/>
          </p:spPr>
          <p:txBody>
            <a:bodyPr wrap="square" rtlCol="0">
              <a:spAutoFit/>
            </a:bodyPr>
            <a:lstStyle/>
            <a:p>
              <a:r>
                <a:rPr lang="fr-FR" sz="500" b="1" dirty="0" smtClean="0">
                  <a:solidFill>
                    <a:srgbClr val="00B050"/>
                  </a:solidFill>
                </a:rPr>
                <a:t>Emergency </a:t>
              </a:r>
              <a:r>
                <a:rPr lang="fr-FR" sz="500" b="1" dirty="0" err="1" smtClean="0">
                  <a:solidFill>
                    <a:srgbClr val="00B050"/>
                  </a:solidFill>
                </a:rPr>
                <a:t>feedwater</a:t>
              </a:r>
              <a:r>
                <a:rPr lang="fr-FR" sz="500" b="1" dirty="0" smtClean="0">
                  <a:solidFill>
                    <a:srgbClr val="00B050"/>
                  </a:solidFill>
                </a:rPr>
                <a:t> </a:t>
              </a:r>
              <a:r>
                <a:rPr lang="fr-FR" sz="500" b="1" dirty="0" err="1" smtClean="0">
                  <a:solidFill>
                    <a:srgbClr val="00B050"/>
                  </a:solidFill>
                </a:rPr>
                <a:t>pump</a:t>
              </a:r>
              <a:r>
                <a:rPr lang="fr-FR" sz="500" b="1" dirty="0" smtClean="0">
                  <a:solidFill>
                    <a:srgbClr val="00B050"/>
                  </a:solidFill>
                </a:rPr>
                <a:t> </a:t>
              </a:r>
              <a:endParaRPr lang="fr-FR" sz="500" b="1" dirty="0">
                <a:solidFill>
                  <a:srgbClr val="00B050"/>
                </a:solidFill>
              </a:endParaRPr>
            </a:p>
          </p:txBody>
        </p:sp>
        <p:cxnSp>
          <p:nvCxnSpPr>
            <p:cNvPr id="13" name="Connecteur droit avec flèche 12"/>
            <p:cNvCxnSpPr>
              <a:endCxn id="7" idx="6"/>
            </p:cNvCxnSpPr>
            <p:nvPr/>
          </p:nvCxnSpPr>
          <p:spPr>
            <a:xfrm flipH="1" flipV="1">
              <a:off x="5581646" y="5501972"/>
              <a:ext cx="947740" cy="415436"/>
            </a:xfrm>
            <a:prstGeom prst="straightConnector1">
              <a:avLst/>
            </a:prstGeom>
            <a:ln w="19050">
              <a:solidFill>
                <a:srgbClr val="0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flipH="1">
              <a:off x="5510209" y="5917406"/>
              <a:ext cx="14287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flipH="1">
              <a:off x="5033887" y="5520590"/>
              <a:ext cx="450130" cy="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flipH="1">
              <a:off x="5514972" y="5554781"/>
              <a:ext cx="4760" cy="362625"/>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7" name="Connecteur droit 26"/>
            <p:cNvCxnSpPr/>
            <p:nvPr/>
          </p:nvCxnSpPr>
          <p:spPr>
            <a:xfrm>
              <a:off x="5033887" y="4973360"/>
              <a:ext cx="0" cy="547228"/>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30" name="Connecteur droit 29"/>
            <p:cNvCxnSpPr/>
            <p:nvPr/>
          </p:nvCxnSpPr>
          <p:spPr>
            <a:xfrm flipH="1">
              <a:off x="4891010" y="4980503"/>
              <a:ext cx="142877"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37" name="Groupe 36"/>
            <p:cNvGrpSpPr/>
            <p:nvPr/>
          </p:nvGrpSpPr>
          <p:grpSpPr>
            <a:xfrm>
              <a:off x="5242167" y="5469852"/>
              <a:ext cx="148256" cy="105620"/>
              <a:chOff x="6334599" y="6164253"/>
              <a:chExt cx="193770" cy="137246"/>
            </a:xfrm>
          </p:grpSpPr>
          <p:sp>
            <p:nvSpPr>
              <p:cNvPr id="35" name="Forme libre 34"/>
              <p:cNvSpPr/>
              <p:nvPr/>
            </p:nvSpPr>
            <p:spPr>
              <a:xfrm>
                <a:off x="6334599" y="6164959"/>
                <a:ext cx="91026" cy="136540"/>
              </a:xfrm>
              <a:custGeom>
                <a:avLst/>
                <a:gdLst>
                  <a:gd name="connsiteX0" fmla="*/ 0 w 91026"/>
                  <a:gd name="connsiteY0" fmla="*/ 0 h 136540"/>
                  <a:gd name="connsiteX1" fmla="*/ 0 w 91026"/>
                  <a:gd name="connsiteY1" fmla="*/ 136540 h 136540"/>
                  <a:gd name="connsiteX2" fmla="*/ 91026 w 91026"/>
                  <a:gd name="connsiteY2" fmla="*/ 66201 h 136540"/>
                  <a:gd name="connsiteX3" fmla="*/ 0 w 91026"/>
                  <a:gd name="connsiteY3" fmla="*/ 0 h 136540"/>
                </a:gdLst>
                <a:ahLst/>
                <a:cxnLst>
                  <a:cxn ang="0">
                    <a:pos x="connsiteX0" y="connsiteY0"/>
                  </a:cxn>
                  <a:cxn ang="0">
                    <a:pos x="connsiteX1" y="connsiteY1"/>
                  </a:cxn>
                  <a:cxn ang="0">
                    <a:pos x="connsiteX2" y="connsiteY2"/>
                  </a:cxn>
                  <a:cxn ang="0">
                    <a:pos x="connsiteX3" y="connsiteY3"/>
                  </a:cxn>
                </a:cxnLst>
                <a:rect l="l" t="t" r="r" b="b"/>
                <a:pathLst>
                  <a:path w="91026" h="136540">
                    <a:moveTo>
                      <a:pt x="0" y="0"/>
                    </a:moveTo>
                    <a:lnTo>
                      <a:pt x="0" y="136540"/>
                    </a:lnTo>
                    <a:lnTo>
                      <a:pt x="91026" y="66201"/>
                    </a:lnTo>
                    <a:lnTo>
                      <a:pt x="0"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Forme libre 35"/>
              <p:cNvSpPr/>
              <p:nvPr/>
            </p:nvSpPr>
            <p:spPr>
              <a:xfrm rot="10800000">
                <a:off x="6437343" y="6164253"/>
                <a:ext cx="91026" cy="136540"/>
              </a:xfrm>
              <a:custGeom>
                <a:avLst/>
                <a:gdLst>
                  <a:gd name="connsiteX0" fmla="*/ 0 w 91026"/>
                  <a:gd name="connsiteY0" fmla="*/ 0 h 136540"/>
                  <a:gd name="connsiteX1" fmla="*/ 0 w 91026"/>
                  <a:gd name="connsiteY1" fmla="*/ 136540 h 136540"/>
                  <a:gd name="connsiteX2" fmla="*/ 91026 w 91026"/>
                  <a:gd name="connsiteY2" fmla="*/ 66201 h 136540"/>
                  <a:gd name="connsiteX3" fmla="*/ 0 w 91026"/>
                  <a:gd name="connsiteY3" fmla="*/ 0 h 136540"/>
                </a:gdLst>
                <a:ahLst/>
                <a:cxnLst>
                  <a:cxn ang="0">
                    <a:pos x="connsiteX0" y="connsiteY0"/>
                  </a:cxn>
                  <a:cxn ang="0">
                    <a:pos x="connsiteX1" y="connsiteY1"/>
                  </a:cxn>
                  <a:cxn ang="0">
                    <a:pos x="connsiteX2" y="connsiteY2"/>
                  </a:cxn>
                  <a:cxn ang="0">
                    <a:pos x="connsiteX3" y="connsiteY3"/>
                  </a:cxn>
                </a:cxnLst>
                <a:rect l="l" t="t" r="r" b="b"/>
                <a:pathLst>
                  <a:path w="91026" h="136540">
                    <a:moveTo>
                      <a:pt x="0" y="0"/>
                    </a:moveTo>
                    <a:lnTo>
                      <a:pt x="0" y="136540"/>
                    </a:lnTo>
                    <a:lnTo>
                      <a:pt x="91026" y="66201"/>
                    </a:lnTo>
                    <a:lnTo>
                      <a:pt x="0" y="0"/>
                    </a:lnTo>
                    <a:close/>
                  </a:path>
                </a:pathLst>
              </a:cu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8" name="ZoneTexte 37"/>
            <p:cNvSpPr txBox="1"/>
            <p:nvPr/>
          </p:nvSpPr>
          <p:spPr>
            <a:xfrm>
              <a:off x="4390473" y="6208095"/>
              <a:ext cx="851694" cy="246221"/>
            </a:xfrm>
            <a:prstGeom prst="rect">
              <a:avLst/>
            </a:prstGeom>
            <a:noFill/>
          </p:spPr>
          <p:txBody>
            <a:bodyPr wrap="square" rtlCol="0">
              <a:spAutoFit/>
            </a:bodyPr>
            <a:lstStyle/>
            <a:p>
              <a:pPr algn="ctr"/>
              <a:r>
                <a:rPr lang="fr-FR" sz="500" b="1" dirty="0" smtClean="0">
                  <a:solidFill>
                    <a:srgbClr val="FF0000"/>
                  </a:solidFill>
                </a:rPr>
                <a:t>Isolation valve not </a:t>
              </a:r>
              <a:br>
                <a:rPr lang="fr-FR" sz="500" b="1" dirty="0" smtClean="0">
                  <a:solidFill>
                    <a:srgbClr val="FF0000"/>
                  </a:solidFill>
                </a:rPr>
              </a:br>
              <a:r>
                <a:rPr lang="fr-FR" sz="500" b="1" dirty="0" err="1" smtClean="0">
                  <a:solidFill>
                    <a:srgbClr val="FF0000"/>
                  </a:solidFill>
                </a:rPr>
                <a:t>re-opened</a:t>
              </a:r>
              <a:r>
                <a:rPr lang="fr-FR" sz="500" b="1" dirty="0" smtClean="0">
                  <a:solidFill>
                    <a:srgbClr val="FF0000"/>
                  </a:solidFill>
                </a:rPr>
                <a:t> </a:t>
              </a:r>
              <a:r>
                <a:rPr lang="fr-FR" sz="500" b="1" dirty="0" err="1" smtClean="0">
                  <a:solidFill>
                    <a:srgbClr val="FF0000"/>
                  </a:solidFill>
                </a:rPr>
                <a:t>after</a:t>
              </a:r>
              <a:r>
                <a:rPr lang="fr-FR" sz="500" b="1" dirty="0" smtClean="0">
                  <a:solidFill>
                    <a:srgbClr val="FF0000"/>
                  </a:solidFill>
                </a:rPr>
                <a:t> test</a:t>
              </a:r>
              <a:endParaRPr lang="fr-FR" sz="500" b="1" dirty="0">
                <a:solidFill>
                  <a:srgbClr val="FF0000"/>
                </a:solidFill>
              </a:endParaRPr>
            </a:p>
          </p:txBody>
        </p:sp>
        <p:cxnSp>
          <p:nvCxnSpPr>
            <p:cNvPr id="39" name="Connecteur droit avec flèche 38"/>
            <p:cNvCxnSpPr>
              <a:endCxn id="38" idx="0"/>
            </p:cNvCxnSpPr>
            <p:nvPr/>
          </p:nvCxnSpPr>
          <p:spPr>
            <a:xfrm flipH="1">
              <a:off x="4816320" y="5534091"/>
              <a:ext cx="495492" cy="674004"/>
            </a:xfrm>
            <a:prstGeom prst="straightConnector1">
              <a:avLst/>
            </a:prstGeom>
            <a:ln w="190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2" name="ZoneTexte 41"/>
          <p:cNvSpPr txBox="1"/>
          <p:nvPr/>
        </p:nvSpPr>
        <p:spPr>
          <a:xfrm>
            <a:off x="8530046" y="6301401"/>
            <a:ext cx="1188720" cy="215444"/>
          </a:xfrm>
          <a:prstGeom prst="rect">
            <a:avLst/>
          </a:prstGeom>
          <a:noFill/>
        </p:spPr>
        <p:txBody>
          <a:bodyPr wrap="square" rtlCol="0">
            <a:spAutoFit/>
          </a:bodyPr>
          <a:lstStyle/>
          <a:p>
            <a:r>
              <a:rPr lang="fr-FR" sz="800" b="1" dirty="0" smtClean="0">
                <a:solidFill>
                  <a:srgbClr val="FFC000"/>
                </a:solidFill>
              </a:rPr>
              <a:t>Back to slide n° 9</a:t>
            </a:r>
            <a:endParaRPr lang="fr-FR" sz="800" b="1" dirty="0">
              <a:solidFill>
                <a:srgbClr val="FFC000"/>
              </a:solidFill>
            </a:endParaRPr>
          </a:p>
        </p:txBody>
      </p:sp>
    </p:spTree>
    <p:extLst>
      <p:ext uri="{BB962C8B-B14F-4D97-AF65-F5344CB8AC3E}">
        <p14:creationId xmlns:p14="http://schemas.microsoft.com/office/powerpoint/2010/main" val="204933964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Innovative strategies for</a:t>
            </a:r>
            <a:r>
              <a:rPr lang="en-GB" noProof="0" dirty="0" smtClean="0"/>
              <a:t> maintenance</a:t>
            </a:r>
            <a:endParaRPr lang="en-GB" noProof="0" dirty="0"/>
          </a:p>
        </p:txBody>
      </p:sp>
      <p:sp>
        <p:nvSpPr>
          <p:cNvPr id="3" name="Content Placeholder 2"/>
          <p:cNvSpPr>
            <a:spLocks noGrp="1"/>
          </p:cNvSpPr>
          <p:nvPr>
            <p:ph idx="1"/>
          </p:nvPr>
        </p:nvSpPr>
        <p:spPr>
          <a:xfrm>
            <a:off x="153874" y="1218572"/>
            <a:ext cx="9540000" cy="5220000"/>
          </a:xfrm>
        </p:spPr>
        <p:txBody>
          <a:bodyPr>
            <a:noAutofit/>
          </a:bodyPr>
          <a:lstStyle/>
          <a:p>
            <a:pPr>
              <a:spcBef>
                <a:spcPct val="100000"/>
              </a:spcBef>
            </a:pPr>
            <a:r>
              <a:rPr lang="en-GB" altLang="fr-FR" sz="1800" dirty="0" smtClean="0"/>
              <a:t>Implemented in some </a:t>
            </a:r>
            <a:br>
              <a:rPr lang="en-GB" altLang="fr-FR" sz="1800" dirty="0" smtClean="0"/>
            </a:br>
            <a:r>
              <a:rPr lang="en-GB" altLang="fr-FR" sz="1800" dirty="0" smtClean="0"/>
              <a:t>NPPs in USA</a:t>
            </a:r>
          </a:p>
          <a:p>
            <a:pPr>
              <a:spcBef>
                <a:spcPct val="100000"/>
              </a:spcBef>
            </a:pPr>
            <a:r>
              <a:rPr lang="en-GB" altLang="fr-FR" sz="1800" dirty="0" smtClean="0"/>
              <a:t>Reduction of unnecessary </a:t>
            </a:r>
            <a:br>
              <a:rPr lang="en-GB" altLang="fr-FR" sz="1800" dirty="0" smtClean="0"/>
            </a:br>
            <a:r>
              <a:rPr lang="en-GB" altLang="fr-FR" sz="1800" dirty="0" smtClean="0"/>
              <a:t>maintenance activities</a:t>
            </a:r>
          </a:p>
          <a:p>
            <a:pPr>
              <a:spcBef>
                <a:spcPct val="100000"/>
              </a:spcBef>
            </a:pPr>
            <a:r>
              <a:rPr lang="en-GB" altLang="fr-FR" sz="1800" dirty="0" smtClean="0"/>
              <a:t>Claimed to improve safety</a:t>
            </a:r>
            <a:endParaRPr lang="en-GB" altLang="fr-FR" sz="1800" dirty="0"/>
          </a:p>
          <a:p>
            <a:pPr lvl="1">
              <a:spcBef>
                <a:spcPct val="100000"/>
              </a:spcBef>
            </a:pPr>
            <a:r>
              <a:rPr lang="en-GB" altLang="fr-FR" sz="1400" dirty="0" smtClean="0"/>
              <a:t>Radiation safety (doses)</a:t>
            </a:r>
          </a:p>
          <a:p>
            <a:pPr lvl="1">
              <a:spcBef>
                <a:spcPct val="100000"/>
              </a:spcBef>
            </a:pPr>
            <a:r>
              <a:rPr lang="en-GB" altLang="fr-FR" sz="1400" dirty="0" smtClean="0"/>
              <a:t>Increased availability of </a:t>
            </a:r>
            <a:br>
              <a:rPr lang="en-GB" altLang="fr-FR" sz="1400" dirty="0" smtClean="0"/>
            </a:br>
            <a:r>
              <a:rPr lang="en-GB" altLang="fr-FR" sz="1400" dirty="0" smtClean="0"/>
              <a:t>‘critical equipment’</a:t>
            </a:r>
            <a:endParaRPr lang="en-GB" altLang="fr-FR" sz="1400" dirty="0"/>
          </a:p>
        </p:txBody>
      </p:sp>
      <p:sp>
        <p:nvSpPr>
          <p:cNvPr id="4" name="Slide Number Placeholder 3"/>
          <p:cNvSpPr>
            <a:spLocks noGrp="1"/>
          </p:cNvSpPr>
          <p:nvPr>
            <p:ph type="sldNum" sz="quarter" idx="12"/>
          </p:nvPr>
        </p:nvSpPr>
        <p:spPr/>
        <p:txBody>
          <a:bodyPr/>
          <a:lstStyle/>
          <a:p>
            <a:fld id="{E820C8E4-9002-4E93-8650-B0CC00F8D49C}" type="slidenum">
              <a:rPr lang="sl-SI" smtClean="0"/>
              <a:t>58</a:t>
            </a:fld>
            <a:endParaRPr lang="sl-SI" dirty="0"/>
          </a:p>
        </p:txBody>
      </p:sp>
      <p:sp>
        <p:nvSpPr>
          <p:cNvPr id="5" name="Date Placeholder 3"/>
          <p:cNvSpPr>
            <a:spLocks noGrp="1"/>
          </p:cNvSpPr>
          <p:nvPr>
            <p:ph type="dt" sz="half" idx="10"/>
          </p:nvPr>
        </p:nvSpPr>
        <p:spPr>
          <a:xfrm>
            <a:off x="7020000" y="6480000"/>
            <a:ext cx="2160000" cy="252000"/>
          </a:xfrm>
        </p:spPr>
        <p:txBody>
          <a:bodyPr/>
          <a:lstStyle/>
          <a:p>
            <a:pPr algn="ctr"/>
            <a:r>
              <a:rPr lang="en-US" dirty="0" smtClean="0"/>
              <a:t>June 18-22, 2018</a:t>
            </a:r>
            <a:endParaRPr lang="en-US" dirty="0"/>
          </a:p>
        </p:txBody>
      </p:sp>
      <p:sp>
        <p:nvSpPr>
          <p:cNvPr id="10"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902" y="1005398"/>
            <a:ext cx="6795816" cy="4968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Bouton d'action : Précédent 10">
            <a:hlinkClick r:id="rId4" action="ppaction://hlinksldjump" highlightClick="1"/>
          </p:cNvPr>
          <p:cNvSpPr/>
          <p:nvPr/>
        </p:nvSpPr>
        <p:spPr>
          <a:xfrm>
            <a:off x="8954637" y="6516806"/>
            <a:ext cx="313899" cy="341194"/>
          </a:xfrm>
          <a:prstGeom prst="actionButtonBackPreviou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p:cNvSpPr txBox="1"/>
          <p:nvPr/>
        </p:nvSpPr>
        <p:spPr>
          <a:xfrm>
            <a:off x="8490808" y="6301401"/>
            <a:ext cx="1188720" cy="215444"/>
          </a:xfrm>
          <a:prstGeom prst="rect">
            <a:avLst/>
          </a:prstGeom>
          <a:noFill/>
        </p:spPr>
        <p:txBody>
          <a:bodyPr wrap="square" rtlCol="0">
            <a:spAutoFit/>
          </a:bodyPr>
          <a:lstStyle/>
          <a:p>
            <a:r>
              <a:rPr lang="fr-FR" sz="800" b="1" dirty="0" smtClean="0">
                <a:solidFill>
                  <a:srgbClr val="FFC000"/>
                </a:solidFill>
              </a:rPr>
              <a:t>Back to slide n° 22</a:t>
            </a:r>
            <a:endParaRPr lang="fr-FR" sz="800" b="1" dirty="0">
              <a:solidFill>
                <a:srgbClr val="FFC000"/>
              </a:solidFill>
            </a:endParaRPr>
          </a:p>
        </p:txBody>
      </p:sp>
    </p:spTree>
    <p:extLst>
      <p:ext uri="{BB962C8B-B14F-4D97-AF65-F5344CB8AC3E}">
        <p14:creationId xmlns:p14="http://schemas.microsoft.com/office/powerpoint/2010/main" val="213097670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Case study </a:t>
            </a:r>
          </a:p>
          <a:p>
            <a:r>
              <a:rPr lang="en-US" dirty="0"/>
              <a:t>Reactor Scram and Safety Injection Caused by Human Errors during Maintenance Activities</a:t>
            </a:r>
            <a:endParaRPr lang="en-CA" dirty="0"/>
          </a:p>
        </p:txBody>
      </p:sp>
      <p:sp>
        <p:nvSpPr>
          <p:cNvPr id="3"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txBox="1">
            <a:spLocks/>
          </p:cNvSpPr>
          <p:nvPr/>
        </p:nvSpPr>
        <p:spPr>
          <a:xfrm>
            <a:off x="2160000" y="6480000"/>
            <a:ext cx="48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latin typeface="Calibri" panose="020F0502020204030204" pitchFamily="34" charset="0"/>
              </a:rPr>
              <a:t>Module XIII – Maintenance  </a:t>
            </a:r>
            <a:r>
              <a:rPr lang="en-US" sz="1200" dirty="0" err="1" smtClean="0">
                <a:latin typeface="Calibri" panose="020F0502020204030204" pitchFamily="34" charset="0"/>
              </a:rPr>
              <a:t>programme</a:t>
            </a:r>
            <a:endParaRPr lang="en-US" sz="1200" dirty="0">
              <a:latin typeface="Calibri" panose="020F0502020204030204" pitchFamily="34" charset="0"/>
            </a:endParaRPr>
          </a:p>
        </p:txBody>
      </p:sp>
    </p:spTree>
    <p:extLst>
      <p:ext uri="{BB962C8B-B14F-4D97-AF65-F5344CB8AC3E}">
        <p14:creationId xmlns:p14="http://schemas.microsoft.com/office/powerpoint/2010/main" val="369273274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Description of the event</a:t>
            </a:r>
            <a:endParaRPr lang="en-GB" noProof="0" dirty="0"/>
          </a:p>
        </p:txBody>
      </p:sp>
      <p:sp>
        <p:nvSpPr>
          <p:cNvPr id="3" name="Content Placeholder 2"/>
          <p:cNvSpPr>
            <a:spLocks noGrp="1"/>
          </p:cNvSpPr>
          <p:nvPr>
            <p:ph idx="1"/>
          </p:nvPr>
        </p:nvSpPr>
        <p:spPr>
          <a:xfrm>
            <a:off x="180000" y="1164463"/>
            <a:ext cx="9540000" cy="5220000"/>
          </a:xfrm>
        </p:spPr>
        <p:txBody>
          <a:bodyPr>
            <a:normAutofit fontScale="92500" lnSpcReduction="10000"/>
          </a:bodyPr>
          <a:lstStyle/>
          <a:p>
            <a:r>
              <a:rPr lang="en-GB" dirty="0" smtClean="0"/>
              <a:t>While the plant was at full power, during </a:t>
            </a:r>
            <a:r>
              <a:rPr lang="en-GB" dirty="0"/>
              <a:t>a voltage test on a safety related battery and rectifier, a trainee technician misinterpreted a question from the lead technician and adjusted his </a:t>
            </a:r>
            <a:r>
              <a:rPr lang="en-GB" dirty="0" err="1"/>
              <a:t>multimeter</a:t>
            </a:r>
            <a:r>
              <a:rPr lang="en-GB" dirty="0"/>
              <a:t> to measure current. </a:t>
            </a:r>
          </a:p>
          <a:p>
            <a:r>
              <a:rPr lang="en-GB" dirty="0"/>
              <a:t>The trainee then connected the </a:t>
            </a:r>
            <a:r>
              <a:rPr lang="en-GB" dirty="0" err="1"/>
              <a:t>multimeter</a:t>
            </a:r>
            <a:r>
              <a:rPr lang="en-GB" dirty="0"/>
              <a:t> to the rectifier terminals </a:t>
            </a:r>
            <a:r>
              <a:rPr lang="en-GB" dirty="0" smtClean="0"/>
              <a:t>normally used for measuring </a:t>
            </a:r>
            <a:r>
              <a:rPr lang="en-GB" dirty="0"/>
              <a:t>voltage. This caused a loss of power to a safety-related switchboard. </a:t>
            </a:r>
          </a:p>
          <a:p>
            <a:r>
              <a:rPr lang="en-GB" dirty="0"/>
              <a:t>This </a:t>
            </a:r>
            <a:r>
              <a:rPr lang="en-GB" dirty="0" smtClean="0"/>
              <a:t>caused a short circuit.</a:t>
            </a:r>
          </a:p>
          <a:p>
            <a:r>
              <a:rPr lang="en-GB" dirty="0" smtClean="0"/>
              <a:t>resulted </a:t>
            </a:r>
            <a:r>
              <a:rPr lang="en-GB" dirty="0"/>
              <a:t>in an auto reactor scram, turbine trip, loss of 400kV supply from the step-down transformer, reactor coolant pump trips occurred. </a:t>
            </a:r>
          </a:p>
        </p:txBody>
      </p:sp>
      <p:sp>
        <p:nvSpPr>
          <p:cNvPr id="4" name="Slide Number Placeholder 3"/>
          <p:cNvSpPr>
            <a:spLocks noGrp="1"/>
          </p:cNvSpPr>
          <p:nvPr>
            <p:ph type="sldNum" sz="quarter" idx="12"/>
          </p:nvPr>
        </p:nvSpPr>
        <p:spPr/>
        <p:txBody>
          <a:bodyPr/>
          <a:lstStyle/>
          <a:p>
            <a:fld id="{E820C8E4-9002-4E93-8650-B0CC00F8D49C}" type="slidenum">
              <a:rPr lang="sl-SI" smtClean="0"/>
              <a:t>60</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8"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428780411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Description of the event</a:t>
            </a:r>
            <a:endParaRPr lang="en-GB" noProof="0" dirty="0"/>
          </a:p>
        </p:txBody>
      </p:sp>
      <p:sp>
        <p:nvSpPr>
          <p:cNvPr id="3" name="Content Placeholder 2"/>
          <p:cNvSpPr>
            <a:spLocks noGrp="1"/>
          </p:cNvSpPr>
          <p:nvPr>
            <p:ph idx="1"/>
          </p:nvPr>
        </p:nvSpPr>
        <p:spPr>
          <a:xfrm>
            <a:off x="180000" y="1737359"/>
            <a:ext cx="9540000" cy="4647103"/>
          </a:xfrm>
        </p:spPr>
        <p:txBody>
          <a:bodyPr>
            <a:normAutofit fontScale="92500" lnSpcReduction="10000"/>
          </a:bodyPr>
          <a:lstStyle/>
          <a:p>
            <a:r>
              <a:rPr lang="en-US" sz="2800" dirty="0" smtClean="0"/>
              <a:t>Due to the short circuit, the normal </a:t>
            </a:r>
            <a:r>
              <a:rPr lang="en-US" sz="2800" dirty="0"/>
              <a:t>power supply to the switchboard was lost. </a:t>
            </a:r>
          </a:p>
          <a:p>
            <a:r>
              <a:rPr lang="en-US" sz="2800" dirty="0"/>
              <a:t>Backup battery supply lost for an unknown reason.</a:t>
            </a:r>
          </a:p>
          <a:p>
            <a:pPr marL="0" indent="0">
              <a:buNone/>
            </a:pPr>
            <a:r>
              <a:rPr lang="en-US" sz="2800" dirty="0"/>
              <a:t>              </a:t>
            </a:r>
            <a:r>
              <a:rPr lang="en-US" sz="2800" dirty="0" smtClean="0"/>
              <a:t>	 </a:t>
            </a:r>
            <a:r>
              <a:rPr lang="en-US" sz="2800" dirty="0"/>
              <a:t>A complete loss of power supply of the </a:t>
            </a:r>
          </a:p>
          <a:p>
            <a:pPr marL="0" indent="0">
              <a:buNone/>
            </a:pPr>
            <a:r>
              <a:rPr lang="en-US" sz="2800" dirty="0"/>
              <a:t>		    safety-related 48 VDC </a:t>
            </a:r>
            <a:r>
              <a:rPr lang="en-US" sz="2800" dirty="0" smtClean="0"/>
              <a:t>switchboard resulted</a:t>
            </a:r>
            <a:endParaRPr lang="en-US" sz="2800" dirty="0"/>
          </a:p>
          <a:p>
            <a:r>
              <a:rPr lang="en-GB" sz="2800" dirty="0"/>
              <a:t>This caused the following:</a:t>
            </a:r>
          </a:p>
          <a:p>
            <a:pPr lvl="1">
              <a:buFont typeface="Wingdings" panose="05000000000000000000" pitchFamily="2" charset="2"/>
              <a:buChar char="Ø"/>
            </a:pPr>
            <a:r>
              <a:rPr lang="en-GB" sz="2400" dirty="0"/>
              <a:t>Automatic reactor scram and turbine trip </a:t>
            </a:r>
          </a:p>
          <a:p>
            <a:pPr lvl="1">
              <a:buFont typeface="Wingdings" panose="05000000000000000000" pitchFamily="2" charset="2"/>
              <a:buChar char="Ø"/>
            </a:pPr>
            <a:r>
              <a:rPr lang="en-GB" sz="2400" dirty="0"/>
              <a:t>Opening of the step-down transformer circuit breakers</a:t>
            </a:r>
          </a:p>
          <a:p>
            <a:pPr lvl="1">
              <a:buFont typeface="Wingdings" panose="05000000000000000000" pitchFamily="2" charset="2"/>
              <a:buChar char="Ø"/>
            </a:pPr>
            <a:r>
              <a:rPr lang="en-GB" sz="2400" dirty="0"/>
              <a:t>Loss of 400 kV supply from the step-down transformer</a:t>
            </a:r>
          </a:p>
          <a:p>
            <a:pPr lvl="1">
              <a:buFont typeface="Wingdings" panose="05000000000000000000" pitchFamily="2" charset="2"/>
              <a:buChar char="Ø"/>
            </a:pPr>
            <a:r>
              <a:rPr lang="en-GB" sz="2400" dirty="0"/>
              <a:t>Loss of normal pressuriser spray </a:t>
            </a:r>
          </a:p>
          <a:p>
            <a:pPr lvl="1">
              <a:buFont typeface="Wingdings" panose="05000000000000000000" pitchFamily="2" charset="2"/>
              <a:buChar char="Ø"/>
            </a:pPr>
            <a:r>
              <a:rPr lang="en-GB" sz="2400" dirty="0"/>
              <a:t>Loss of the CVCS let-down</a:t>
            </a:r>
          </a:p>
        </p:txBody>
      </p:sp>
      <p:sp>
        <p:nvSpPr>
          <p:cNvPr id="4" name="Slide Number Placeholder 3"/>
          <p:cNvSpPr>
            <a:spLocks noGrp="1"/>
          </p:cNvSpPr>
          <p:nvPr>
            <p:ph type="sldNum" sz="quarter" idx="12"/>
          </p:nvPr>
        </p:nvSpPr>
        <p:spPr/>
        <p:txBody>
          <a:bodyPr/>
          <a:lstStyle/>
          <a:p>
            <a:fld id="{E820C8E4-9002-4E93-8650-B0CC00F8D49C}" type="slidenum">
              <a:rPr lang="sl-SI" smtClean="0"/>
              <a:t>61</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8"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6" name="Flèche droite 5"/>
          <p:cNvSpPr/>
          <p:nvPr/>
        </p:nvSpPr>
        <p:spPr>
          <a:xfrm>
            <a:off x="901337" y="3043645"/>
            <a:ext cx="757646" cy="5355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0793531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Description of the event</a:t>
            </a:r>
            <a:endParaRPr lang="en-GB" noProof="0" dirty="0"/>
          </a:p>
        </p:txBody>
      </p:sp>
      <p:sp>
        <p:nvSpPr>
          <p:cNvPr id="3" name="Content Placeholder 2"/>
          <p:cNvSpPr>
            <a:spLocks noGrp="1"/>
          </p:cNvSpPr>
          <p:nvPr>
            <p:ph idx="1"/>
          </p:nvPr>
        </p:nvSpPr>
        <p:spPr>
          <a:xfrm>
            <a:off x="180000" y="1737359"/>
            <a:ext cx="9540000" cy="4647103"/>
          </a:xfrm>
        </p:spPr>
        <p:txBody>
          <a:bodyPr>
            <a:normAutofit fontScale="92500" lnSpcReduction="10000"/>
          </a:bodyPr>
          <a:lstStyle/>
          <a:p>
            <a:r>
              <a:rPr lang="en-GB" dirty="0" smtClean="0"/>
              <a:t>Without </a:t>
            </a:r>
            <a:r>
              <a:rPr lang="en-GB" dirty="0"/>
              <a:t>communicating with the control room, the maintenance team restored power: They were not aware that </a:t>
            </a:r>
            <a:r>
              <a:rPr lang="en-GB" dirty="0" smtClean="0"/>
              <a:t>the reactor had scrammed and that this </a:t>
            </a:r>
            <a:r>
              <a:rPr lang="en-GB" dirty="0"/>
              <a:t>action would actuate safety </a:t>
            </a:r>
            <a:r>
              <a:rPr lang="en-GB" dirty="0" smtClean="0"/>
              <a:t>injection. </a:t>
            </a:r>
          </a:p>
          <a:p>
            <a:r>
              <a:rPr lang="en-GB" dirty="0" smtClean="0"/>
              <a:t>A posted </a:t>
            </a:r>
            <a:r>
              <a:rPr lang="en-GB" dirty="0"/>
              <a:t>warning sign on local panel was not </a:t>
            </a:r>
            <a:r>
              <a:rPr lang="en-GB" dirty="0" smtClean="0"/>
              <a:t>noticed.</a:t>
            </a:r>
            <a:endParaRPr lang="en-GB" dirty="0"/>
          </a:p>
          <a:p>
            <a:r>
              <a:rPr lang="en-GB" dirty="0"/>
              <a:t>The primary pressure increased, and a pressuriser relief valve opened 40 times. One of the two diaphragms on the pressuriser relief tank ruptured. </a:t>
            </a:r>
          </a:p>
          <a:p>
            <a:r>
              <a:rPr lang="en-GB" dirty="0"/>
              <a:t>A 12-day unplanned outage was required to investigate the event and complete repairs</a:t>
            </a:r>
            <a:r>
              <a:rPr lang="en-GB" dirty="0" smtClean="0"/>
              <a:t>.</a:t>
            </a:r>
            <a:endParaRPr lang="en-GB" dirty="0"/>
          </a:p>
        </p:txBody>
      </p:sp>
      <p:sp>
        <p:nvSpPr>
          <p:cNvPr id="4" name="Slide Number Placeholder 3"/>
          <p:cNvSpPr>
            <a:spLocks noGrp="1"/>
          </p:cNvSpPr>
          <p:nvPr>
            <p:ph type="sldNum" sz="quarter" idx="12"/>
          </p:nvPr>
        </p:nvSpPr>
        <p:spPr/>
        <p:txBody>
          <a:bodyPr/>
          <a:lstStyle/>
          <a:p>
            <a:fld id="{E820C8E4-9002-4E93-8650-B0CC00F8D49C}" type="slidenum">
              <a:rPr lang="sl-SI" smtClean="0"/>
              <a:t>62</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8"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421039314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Description of the event</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63</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8"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
        <p:nvSpPr>
          <p:cNvPr id="6" name="Espace réservé du contenu 5"/>
          <p:cNvSpPr>
            <a:spLocks noGrp="1"/>
          </p:cNvSpPr>
          <p:nvPr>
            <p:ph idx="1"/>
          </p:nvPr>
        </p:nvSpPr>
        <p:spPr/>
        <p:txBody>
          <a:bodyPr/>
          <a:lstStyle/>
          <a:p>
            <a:pPr marL="360000" lvl="1" indent="-360000" defTabSz="900000">
              <a:buFont typeface="Arial" panose="020B0604020202020204" pitchFamily="34" charset="0"/>
              <a:buChar char="•"/>
            </a:pPr>
            <a:r>
              <a:rPr lang="en-GB" dirty="0" smtClean="0"/>
              <a:t>The posted </a:t>
            </a:r>
            <a:r>
              <a:rPr lang="en-GB" dirty="0"/>
              <a:t>warning sign on local </a:t>
            </a:r>
            <a:r>
              <a:rPr lang="en-GB" dirty="0" smtClean="0"/>
              <a:t>panel about the risk of safety injection was </a:t>
            </a:r>
            <a:r>
              <a:rPr lang="en-GB" dirty="0"/>
              <a:t>not </a:t>
            </a:r>
            <a:r>
              <a:rPr lang="en-GB" dirty="0" smtClean="0"/>
              <a:t>noticed</a:t>
            </a:r>
            <a:endParaRPr lang="en-GB" dirty="0"/>
          </a:p>
        </p:txBody>
      </p:sp>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2411" y="2116926"/>
            <a:ext cx="6792906" cy="43630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286699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88925" y="1162595"/>
            <a:ext cx="9344595" cy="5362750"/>
          </a:xfrm>
        </p:spPr>
        <p:txBody>
          <a:bodyPr>
            <a:normAutofit lnSpcReduction="10000"/>
          </a:bodyPr>
          <a:lstStyle/>
          <a:p>
            <a:r>
              <a:rPr lang="en-US" sz="2400" b="1" dirty="0" smtClean="0"/>
              <a:t>Lack of risk assessment</a:t>
            </a:r>
          </a:p>
          <a:p>
            <a:r>
              <a:rPr lang="en-US" sz="2400" b="1" dirty="0" smtClean="0"/>
              <a:t>Distracting environment</a:t>
            </a:r>
          </a:p>
          <a:p>
            <a:r>
              <a:rPr lang="en-US" sz="2400" b="1" dirty="0" smtClean="0"/>
              <a:t>Human Error Prevention Tool not used</a:t>
            </a:r>
          </a:p>
          <a:p>
            <a:pPr lvl="1"/>
            <a:endParaRPr lang="en-US" sz="2000" b="1" dirty="0" smtClean="0"/>
          </a:p>
          <a:p>
            <a:r>
              <a:rPr lang="en-US" sz="2400" b="1" dirty="0" smtClean="0"/>
              <a:t>Weaknesses </a:t>
            </a:r>
            <a:r>
              <a:rPr lang="en-US" sz="2400" b="1" dirty="0"/>
              <a:t>in Nuclear Safety Culture</a:t>
            </a:r>
            <a:endParaRPr lang="en-GB" sz="2400" dirty="0"/>
          </a:p>
          <a:p>
            <a:pPr lvl="1">
              <a:buFont typeface="Arial" panose="020B0604020202020204" pitchFamily="34" charset="0"/>
              <a:buChar char="•"/>
            </a:pPr>
            <a:r>
              <a:rPr lang="en-GB" sz="2000" dirty="0"/>
              <a:t>Not using HU error reduction tools</a:t>
            </a:r>
          </a:p>
          <a:p>
            <a:pPr lvl="1">
              <a:buFont typeface="Arial" panose="020B0604020202020204" pitchFamily="34" charset="0"/>
              <a:buChar char="•"/>
            </a:pPr>
            <a:r>
              <a:rPr lang="en-GB" sz="2000" dirty="0"/>
              <a:t>Acting outside of normal role (operating equipment in recovery attempt without approval of operators) </a:t>
            </a:r>
          </a:p>
          <a:p>
            <a:pPr lvl="1">
              <a:buFont typeface="Arial" panose="020B0604020202020204" pitchFamily="34" charset="0"/>
              <a:buChar char="•"/>
            </a:pPr>
            <a:r>
              <a:rPr lang="en-GB" sz="2000" dirty="0"/>
              <a:t>Lack of situational awareness</a:t>
            </a:r>
          </a:p>
          <a:p>
            <a:pPr lvl="1">
              <a:buFont typeface="Arial" panose="020B0604020202020204" pitchFamily="34" charset="0"/>
              <a:buChar char="•"/>
            </a:pPr>
            <a:r>
              <a:rPr lang="en-GB" sz="2000" dirty="0"/>
              <a:t>Insufficient questioning attitude</a:t>
            </a:r>
          </a:p>
          <a:p>
            <a:pPr lvl="1"/>
            <a:endParaRPr lang="en-GB" sz="1400" b="1" dirty="0" smtClean="0"/>
          </a:p>
          <a:p>
            <a:r>
              <a:rPr lang="en-GB" sz="2400" b="1" dirty="0" smtClean="0"/>
              <a:t>Operating </a:t>
            </a:r>
            <a:r>
              <a:rPr lang="en-GB" sz="2400" b="1" dirty="0"/>
              <a:t>Experience</a:t>
            </a:r>
            <a:endParaRPr lang="en-GB" sz="1800" dirty="0"/>
          </a:p>
          <a:p>
            <a:pPr lvl="1">
              <a:buFont typeface="Arial" panose="020B0604020202020204" pitchFamily="34" charset="0"/>
              <a:buChar char="•"/>
            </a:pPr>
            <a:r>
              <a:rPr lang="en-GB" sz="2000" dirty="0"/>
              <a:t> Several similar fleet events </a:t>
            </a:r>
          </a:p>
          <a:p>
            <a:pPr lvl="1">
              <a:buFont typeface="Arial" panose="020B0604020202020204" pitchFamily="34" charset="0"/>
              <a:buChar char="•"/>
            </a:pPr>
            <a:r>
              <a:rPr lang="en-GB" sz="2000" dirty="0"/>
              <a:t> No common cause </a:t>
            </a:r>
            <a:r>
              <a:rPr lang="en-GB" sz="2000" dirty="0" smtClean="0"/>
              <a:t>review</a:t>
            </a:r>
            <a:endParaRPr lang="en-GB" sz="2000" dirty="0"/>
          </a:p>
        </p:txBody>
      </p:sp>
      <p:sp>
        <p:nvSpPr>
          <p:cNvPr id="3" name="Title 2"/>
          <p:cNvSpPr>
            <a:spLocks noGrp="1"/>
          </p:cNvSpPr>
          <p:nvPr>
            <p:ph type="title"/>
          </p:nvPr>
        </p:nvSpPr>
        <p:spPr/>
        <p:txBody>
          <a:bodyPr/>
          <a:lstStyle/>
          <a:p>
            <a:r>
              <a:rPr lang="en-GB" dirty="0" smtClean="0"/>
              <a:t>Event Causes</a:t>
            </a:r>
            <a:endParaRPr lang="en-GB" dirty="0"/>
          </a:p>
        </p:txBody>
      </p:sp>
      <p:sp>
        <p:nvSpPr>
          <p:cNvPr id="4" name="Slide Number Placeholder 3"/>
          <p:cNvSpPr>
            <a:spLocks noGrp="1"/>
          </p:cNvSpPr>
          <p:nvPr>
            <p:ph type="sldNum" sz="quarter" idx="12"/>
          </p:nvPr>
        </p:nvSpPr>
        <p:spPr>
          <a:xfrm>
            <a:off x="9180000" y="6480000"/>
            <a:ext cx="540000" cy="252000"/>
          </a:xfrm>
        </p:spPr>
        <p:txBody>
          <a:bodyPr/>
          <a:lstStyle/>
          <a:p>
            <a:fld id="{E820C8E4-9002-4E93-8650-B0CC00F8D49C}" type="slidenum">
              <a:rPr lang="sl-SI" smtClean="0"/>
              <a:t>64</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312221660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Font typeface="Wingdings" panose="05000000000000000000" pitchFamily="2" charset="2"/>
              <a:buChar char="ü"/>
            </a:pPr>
            <a:r>
              <a:rPr lang="en-US" sz="3700" b="1" dirty="0" smtClean="0"/>
              <a:t>Reinforce compliance </a:t>
            </a:r>
            <a:r>
              <a:rPr lang="en-US" sz="3700" dirty="0"/>
              <a:t>with maintenance </a:t>
            </a:r>
            <a:r>
              <a:rPr lang="en-US" sz="3700" dirty="0" smtClean="0"/>
              <a:t>procedures. Rigorous </a:t>
            </a:r>
            <a:r>
              <a:rPr lang="en-US" sz="3700" dirty="0"/>
              <a:t>and timely methods for procedure revision including risk assessment for change requests should be in place. </a:t>
            </a:r>
            <a:endParaRPr lang="en-US" sz="3700" dirty="0" smtClean="0"/>
          </a:p>
          <a:p>
            <a:pPr>
              <a:buFont typeface="Wingdings" panose="05000000000000000000" pitchFamily="2" charset="2"/>
              <a:buChar char="ü"/>
            </a:pPr>
            <a:r>
              <a:rPr lang="en-US" sz="3700" b="1" dirty="0" smtClean="0"/>
              <a:t>Define clearly role </a:t>
            </a:r>
            <a:r>
              <a:rPr lang="en-US" sz="3700" b="1" dirty="0"/>
              <a:t>and responsibility </a:t>
            </a:r>
            <a:r>
              <a:rPr lang="en-US" sz="3700" dirty="0"/>
              <a:t>of maintenance workers, lead technicians and </a:t>
            </a:r>
            <a:r>
              <a:rPr lang="en-US" sz="3700" dirty="0" smtClean="0"/>
              <a:t>supervisors. </a:t>
            </a:r>
          </a:p>
          <a:p>
            <a:pPr>
              <a:buFont typeface="Wingdings" panose="05000000000000000000" pitchFamily="2" charset="2"/>
              <a:buChar char="ü"/>
            </a:pPr>
            <a:r>
              <a:rPr lang="en-US" sz="3700" b="1" dirty="0" smtClean="0"/>
              <a:t>Systematically use human </a:t>
            </a:r>
            <a:r>
              <a:rPr lang="en-US" sz="3700" b="1" dirty="0"/>
              <a:t>performance </a:t>
            </a:r>
            <a:r>
              <a:rPr lang="en-US" sz="3700" b="1" dirty="0" smtClean="0"/>
              <a:t>error reduction </a:t>
            </a:r>
            <a:r>
              <a:rPr lang="en-US" sz="3700" b="1" dirty="0"/>
              <a:t>tools </a:t>
            </a:r>
            <a:r>
              <a:rPr lang="en-US" sz="3700" dirty="0" smtClean="0"/>
              <a:t>during maintenance work. </a:t>
            </a:r>
            <a:endParaRPr lang="en-US" sz="3700" dirty="0"/>
          </a:p>
          <a:p>
            <a:pPr lvl="3"/>
            <a:endParaRPr lang="en-GB" sz="2400" dirty="0"/>
          </a:p>
        </p:txBody>
      </p:sp>
      <p:sp>
        <p:nvSpPr>
          <p:cNvPr id="3" name="Title 2"/>
          <p:cNvSpPr>
            <a:spLocks noGrp="1"/>
          </p:cNvSpPr>
          <p:nvPr>
            <p:ph type="title"/>
          </p:nvPr>
        </p:nvSpPr>
        <p:spPr/>
        <p:txBody>
          <a:bodyPr/>
          <a:lstStyle/>
          <a:p>
            <a:r>
              <a:rPr lang="en-GB" dirty="0" smtClean="0"/>
              <a:t>Lessons </a:t>
            </a:r>
            <a:r>
              <a:rPr lang="en-GB" dirty="0"/>
              <a:t>Learned</a:t>
            </a:r>
            <a:endParaRPr lang="en-US" dirty="0"/>
          </a:p>
        </p:txBody>
      </p:sp>
      <p:sp>
        <p:nvSpPr>
          <p:cNvPr id="4" name="Slide Number Placeholder 3"/>
          <p:cNvSpPr>
            <a:spLocks noGrp="1"/>
          </p:cNvSpPr>
          <p:nvPr>
            <p:ph type="sldNum" sz="quarter" idx="12"/>
          </p:nvPr>
        </p:nvSpPr>
        <p:spPr>
          <a:xfrm>
            <a:off x="9180000" y="6480000"/>
            <a:ext cx="540000" cy="252000"/>
          </a:xfrm>
        </p:spPr>
        <p:txBody>
          <a:bodyPr/>
          <a:lstStyle/>
          <a:p>
            <a:fld id="{E820C8E4-9002-4E93-8650-B0CC00F8D49C}" type="slidenum">
              <a:rPr lang="sl-SI" smtClean="0"/>
              <a:t>65</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316775254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buFont typeface="Wingdings" panose="05000000000000000000" pitchFamily="2" charset="2"/>
              <a:buChar char="ü"/>
            </a:pPr>
            <a:r>
              <a:rPr lang="en-US" sz="4100" b="1" dirty="0" smtClean="0"/>
              <a:t>Take timeouts </a:t>
            </a:r>
            <a:r>
              <a:rPr lang="en-US" sz="4100" dirty="0"/>
              <a:t>when facing unexpected situation </a:t>
            </a:r>
            <a:r>
              <a:rPr lang="en-US" sz="4100" dirty="0" smtClean="0"/>
              <a:t>before taking any action. </a:t>
            </a:r>
            <a:endParaRPr lang="en-GB" sz="4100" dirty="0"/>
          </a:p>
          <a:p>
            <a:pPr>
              <a:buFont typeface="Wingdings" panose="05000000000000000000" pitchFamily="2" charset="2"/>
              <a:buChar char="ü"/>
            </a:pPr>
            <a:r>
              <a:rPr lang="en-US" sz="4100" dirty="0" smtClean="0"/>
              <a:t>Enhance </a:t>
            </a:r>
            <a:r>
              <a:rPr lang="en-US" sz="4100" b="1" dirty="0" smtClean="0"/>
              <a:t>safety culture </a:t>
            </a:r>
            <a:r>
              <a:rPr lang="en-US" sz="4100" dirty="0"/>
              <a:t>as one part of the maintenance fundamentals </a:t>
            </a:r>
            <a:r>
              <a:rPr lang="en-US" sz="4100" dirty="0" smtClean="0"/>
              <a:t>in </a:t>
            </a:r>
            <a:r>
              <a:rPr lang="en-US" sz="4100" dirty="0"/>
              <a:t>a continuous way for an effective line of </a:t>
            </a:r>
            <a:r>
              <a:rPr lang="en-US" sz="4100" dirty="0" smtClean="0"/>
              <a:t>defence.</a:t>
            </a:r>
          </a:p>
          <a:p>
            <a:pPr>
              <a:buFont typeface="Wingdings" panose="05000000000000000000" pitchFamily="2" charset="2"/>
              <a:buChar char="ü"/>
            </a:pPr>
            <a:r>
              <a:rPr lang="en-US" sz="4100" dirty="0" smtClean="0"/>
              <a:t>Review </a:t>
            </a:r>
            <a:r>
              <a:rPr lang="en-US" sz="4100" b="1" dirty="0" smtClean="0"/>
              <a:t>the </a:t>
            </a:r>
            <a:r>
              <a:rPr lang="en-US" sz="4100" b="1" dirty="0"/>
              <a:t>risk of electrical </a:t>
            </a:r>
            <a:r>
              <a:rPr lang="en-US" sz="4100" b="1" dirty="0" smtClean="0"/>
              <a:t>work </a:t>
            </a:r>
            <a:r>
              <a:rPr lang="en-US" sz="4100" dirty="0"/>
              <a:t>on safety-related power </a:t>
            </a:r>
            <a:r>
              <a:rPr lang="en-US" sz="4100" dirty="0" smtClean="0"/>
              <a:t>supplies.</a:t>
            </a:r>
          </a:p>
          <a:p>
            <a:pPr>
              <a:buFont typeface="Wingdings" panose="05000000000000000000" pitchFamily="2" charset="2"/>
              <a:buChar char="ü"/>
            </a:pPr>
            <a:r>
              <a:rPr lang="en-US" sz="4100" dirty="0" smtClean="0"/>
              <a:t>During risk assessment, consider potential </a:t>
            </a:r>
            <a:r>
              <a:rPr lang="en-US" sz="4100" b="1" dirty="0" smtClean="0"/>
              <a:t>human errors</a:t>
            </a:r>
            <a:r>
              <a:rPr lang="en-US" sz="4100" dirty="0" smtClean="0"/>
              <a:t>.  </a:t>
            </a:r>
            <a:endParaRPr lang="en-GB" sz="4100" dirty="0"/>
          </a:p>
          <a:p>
            <a:pPr lvl="3"/>
            <a:endParaRPr lang="en-GB" sz="2400" dirty="0"/>
          </a:p>
          <a:p>
            <a:pPr lvl="3"/>
            <a:endParaRPr lang="en-GB" sz="2400" dirty="0"/>
          </a:p>
        </p:txBody>
      </p:sp>
      <p:sp>
        <p:nvSpPr>
          <p:cNvPr id="3" name="Title 2"/>
          <p:cNvSpPr>
            <a:spLocks noGrp="1"/>
          </p:cNvSpPr>
          <p:nvPr>
            <p:ph type="title"/>
          </p:nvPr>
        </p:nvSpPr>
        <p:spPr/>
        <p:txBody>
          <a:bodyPr/>
          <a:lstStyle/>
          <a:p>
            <a:r>
              <a:rPr lang="en-GB" dirty="0" smtClean="0"/>
              <a:t>Lessons </a:t>
            </a:r>
            <a:r>
              <a:rPr lang="en-GB" dirty="0"/>
              <a:t>Learned</a:t>
            </a:r>
            <a:endParaRPr lang="en-US" dirty="0"/>
          </a:p>
        </p:txBody>
      </p:sp>
      <p:sp>
        <p:nvSpPr>
          <p:cNvPr id="4" name="Slide Number Placeholder 3"/>
          <p:cNvSpPr>
            <a:spLocks noGrp="1"/>
          </p:cNvSpPr>
          <p:nvPr>
            <p:ph type="sldNum" sz="quarter" idx="12"/>
          </p:nvPr>
        </p:nvSpPr>
        <p:spPr>
          <a:xfrm>
            <a:off x="9180000" y="6480000"/>
            <a:ext cx="540000" cy="252000"/>
          </a:xfrm>
        </p:spPr>
        <p:txBody>
          <a:bodyPr/>
          <a:lstStyle/>
          <a:p>
            <a:fld id="{E820C8E4-9002-4E93-8650-B0CC00F8D49C}" type="slidenum">
              <a:rPr lang="sl-SI" smtClean="0"/>
              <a:t>66</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150930625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Font typeface="Wingdings" panose="05000000000000000000" pitchFamily="2" charset="2"/>
              <a:buChar char="ü"/>
            </a:pPr>
            <a:r>
              <a:rPr lang="en-US" sz="3700" dirty="0" smtClean="0"/>
              <a:t>Make sure work </a:t>
            </a:r>
            <a:r>
              <a:rPr lang="en-US" sz="3700" dirty="0"/>
              <a:t>supervisor and line manager </a:t>
            </a:r>
            <a:r>
              <a:rPr lang="en-US" sz="3700" dirty="0" smtClean="0"/>
              <a:t>have </a:t>
            </a:r>
            <a:r>
              <a:rPr lang="en-US" sz="3700" b="1" dirty="0"/>
              <a:t>sufficient knowledge of operational risk</a:t>
            </a:r>
            <a:r>
              <a:rPr lang="en-US" sz="3700" dirty="0">
                <a:solidFill>
                  <a:srgbClr val="FF0000"/>
                </a:solidFill>
              </a:rPr>
              <a:t> </a:t>
            </a:r>
            <a:r>
              <a:rPr lang="en-US" sz="3700" dirty="0"/>
              <a:t>of the component and system they work on.  </a:t>
            </a:r>
            <a:r>
              <a:rPr lang="en-US" sz="4100" dirty="0"/>
              <a:t> </a:t>
            </a:r>
          </a:p>
          <a:p>
            <a:pPr>
              <a:buFont typeface="Wingdings" panose="05000000000000000000" pitchFamily="2" charset="2"/>
              <a:buChar char="ü"/>
            </a:pPr>
            <a:r>
              <a:rPr lang="en-US" sz="3700" dirty="0" smtClean="0"/>
              <a:t>Review and </a:t>
            </a:r>
            <a:r>
              <a:rPr lang="en-US" sz="3700" dirty="0"/>
              <a:t>reinforce </a:t>
            </a:r>
            <a:r>
              <a:rPr lang="en-US" sz="3700" b="1" dirty="0" smtClean="0"/>
              <a:t>more </a:t>
            </a:r>
            <a:r>
              <a:rPr lang="en-US" sz="3700" b="1" dirty="0"/>
              <a:t>rigorous </a:t>
            </a:r>
            <a:r>
              <a:rPr lang="en-US" sz="3700" dirty="0" smtClean="0"/>
              <a:t>evaluation of industry </a:t>
            </a:r>
            <a:r>
              <a:rPr lang="en-US" sz="3700" dirty="0"/>
              <a:t>and fleet operating experience </a:t>
            </a:r>
            <a:r>
              <a:rPr lang="en-US" sz="3700" dirty="0" smtClean="0"/>
              <a:t>for applicability.</a:t>
            </a:r>
            <a:endParaRPr lang="en-GB" sz="3300" dirty="0"/>
          </a:p>
          <a:p>
            <a:pPr lvl="3"/>
            <a:endParaRPr lang="en-GB" sz="2400" dirty="0"/>
          </a:p>
        </p:txBody>
      </p:sp>
      <p:sp>
        <p:nvSpPr>
          <p:cNvPr id="3" name="Title 2"/>
          <p:cNvSpPr>
            <a:spLocks noGrp="1"/>
          </p:cNvSpPr>
          <p:nvPr>
            <p:ph type="title"/>
          </p:nvPr>
        </p:nvSpPr>
        <p:spPr/>
        <p:txBody>
          <a:bodyPr/>
          <a:lstStyle/>
          <a:p>
            <a:r>
              <a:rPr lang="en-GB" dirty="0" smtClean="0"/>
              <a:t>Lessons </a:t>
            </a:r>
            <a:r>
              <a:rPr lang="en-GB" dirty="0"/>
              <a:t>Learned</a:t>
            </a:r>
            <a:endParaRPr lang="en-US" dirty="0"/>
          </a:p>
        </p:txBody>
      </p:sp>
      <p:sp>
        <p:nvSpPr>
          <p:cNvPr id="4" name="Slide Number Placeholder 3"/>
          <p:cNvSpPr>
            <a:spLocks noGrp="1"/>
          </p:cNvSpPr>
          <p:nvPr>
            <p:ph type="sldNum" sz="quarter" idx="12"/>
          </p:nvPr>
        </p:nvSpPr>
        <p:spPr>
          <a:xfrm>
            <a:off x="9180000" y="6480000"/>
            <a:ext cx="540000" cy="252000"/>
          </a:xfrm>
        </p:spPr>
        <p:txBody>
          <a:bodyPr/>
          <a:lstStyle/>
          <a:p>
            <a:fld id="{E820C8E4-9002-4E93-8650-B0CC00F8D49C}" type="slidenum">
              <a:rPr lang="sl-SI" smtClean="0"/>
              <a:t>67</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78434713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1266" y="1400901"/>
            <a:ext cx="9323659" cy="5112568"/>
          </a:xfrm>
        </p:spPr>
        <p:txBody>
          <a:bodyPr>
            <a:normAutofit fontScale="25000" lnSpcReduction="20000"/>
          </a:bodyPr>
          <a:lstStyle/>
          <a:p>
            <a:pPr marL="342000" lvl="2" indent="-342000">
              <a:lnSpc>
                <a:spcPct val="110000"/>
              </a:lnSpc>
              <a:buNone/>
            </a:pPr>
            <a:r>
              <a:rPr lang="en-US" sz="11200" b="1" dirty="0"/>
              <a:t>Maintenance</a:t>
            </a:r>
            <a:endParaRPr lang="en-GB" sz="11200" b="1" dirty="0"/>
          </a:p>
          <a:p>
            <a:r>
              <a:rPr lang="en-US" sz="9600" dirty="0"/>
              <a:t>Are managers and supervisors setting the standard and providing a role model by demonstrating traits of a healthy nuclear safety culture and reinforcing the use of human error reduction tools</a:t>
            </a:r>
            <a:r>
              <a:rPr lang="en-US" sz="9600" dirty="0" smtClean="0"/>
              <a:t>?</a:t>
            </a:r>
            <a:endParaRPr lang="en-GB" sz="9600" dirty="0"/>
          </a:p>
          <a:p>
            <a:r>
              <a:rPr lang="en-US" sz="9600" dirty="0"/>
              <a:t>Are procedures accurate for the job and can </a:t>
            </a:r>
            <a:r>
              <a:rPr lang="en-US" sz="9600" dirty="0" smtClean="0"/>
              <a:t>they easily be  </a:t>
            </a:r>
            <a:r>
              <a:rPr lang="en-US" sz="9600" dirty="0"/>
              <a:t>followed? Are the risks assessed rigorously and factored into the </a:t>
            </a:r>
            <a:r>
              <a:rPr lang="en-US" sz="9600" dirty="0" smtClean="0"/>
              <a:t>procedure?</a:t>
            </a:r>
            <a:endParaRPr lang="en-GB" sz="9600" dirty="0"/>
          </a:p>
          <a:p>
            <a:r>
              <a:rPr lang="en-US" sz="9600" dirty="0"/>
              <a:t>Are risk assessments, human performance tools, operating experience addressed during pre-job </a:t>
            </a:r>
            <a:r>
              <a:rPr lang="en-US" sz="9600" dirty="0" smtClean="0"/>
              <a:t>briefings? </a:t>
            </a:r>
            <a:endParaRPr lang="en-GB" sz="9600" dirty="0"/>
          </a:p>
          <a:p>
            <a:r>
              <a:rPr lang="en-US" sz="9600" dirty="0" smtClean="0"/>
              <a:t>Do </a:t>
            </a:r>
            <a:r>
              <a:rPr lang="en-US" sz="9600" dirty="0"/>
              <a:t>workers understand when they can or cannot operate equipment based on the work </a:t>
            </a:r>
            <a:r>
              <a:rPr lang="en-US" sz="9600" dirty="0" smtClean="0"/>
              <a:t>authorisation </a:t>
            </a:r>
            <a:r>
              <a:rPr lang="en-US" sz="9600" dirty="0"/>
              <a:t>from operations?</a:t>
            </a:r>
            <a:endParaRPr lang="en-GB" sz="9600" dirty="0"/>
          </a:p>
          <a:p>
            <a:pPr lvl="0">
              <a:spcAft>
                <a:spcPts val="1000"/>
              </a:spcAft>
            </a:pPr>
            <a:endParaRPr lang="en-GB" sz="2800" dirty="0">
              <a:solidFill>
                <a:prstClr val="black"/>
              </a:solidFill>
              <a:ea typeface="Cambria"/>
              <a:cs typeface="Times New Roman"/>
            </a:endParaRPr>
          </a:p>
          <a:p>
            <a:pPr lvl="0">
              <a:spcAft>
                <a:spcPts val="1000"/>
              </a:spcAft>
            </a:pPr>
            <a:endParaRPr lang="en-GB" sz="2800" dirty="0">
              <a:solidFill>
                <a:prstClr val="black"/>
              </a:solidFill>
              <a:ea typeface="Cambria"/>
              <a:cs typeface="Times New Roman"/>
            </a:endParaRPr>
          </a:p>
        </p:txBody>
      </p:sp>
      <p:sp>
        <p:nvSpPr>
          <p:cNvPr id="3" name="Title 2"/>
          <p:cNvSpPr>
            <a:spLocks noGrp="1"/>
          </p:cNvSpPr>
          <p:nvPr>
            <p:ph type="title"/>
          </p:nvPr>
        </p:nvSpPr>
        <p:spPr>
          <a:xfrm>
            <a:off x="335593" y="221426"/>
            <a:ext cx="7919503" cy="959768"/>
          </a:xfrm>
        </p:spPr>
        <p:txBody>
          <a:bodyPr/>
          <a:lstStyle/>
          <a:p>
            <a:r>
              <a:rPr lang="en-GB" dirty="0"/>
              <a:t>Prevent Events</a:t>
            </a:r>
          </a:p>
        </p:txBody>
      </p:sp>
      <p:sp>
        <p:nvSpPr>
          <p:cNvPr id="4" name="Slide Number Placeholder 3"/>
          <p:cNvSpPr>
            <a:spLocks noGrp="1"/>
          </p:cNvSpPr>
          <p:nvPr>
            <p:ph type="sldNum" sz="quarter" idx="12"/>
          </p:nvPr>
        </p:nvSpPr>
        <p:spPr>
          <a:xfrm>
            <a:off x="9180000" y="6480000"/>
            <a:ext cx="540000" cy="252000"/>
          </a:xfrm>
        </p:spPr>
        <p:txBody>
          <a:bodyPr/>
          <a:lstStyle/>
          <a:p>
            <a:fld id="{E820C8E4-9002-4E93-8650-B0CC00F8D49C}" type="slidenum">
              <a:rPr lang="sl-SI" smtClean="0"/>
              <a:t>68</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267757037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71266" y="1400901"/>
            <a:ext cx="9323659" cy="5112568"/>
          </a:xfrm>
        </p:spPr>
        <p:txBody>
          <a:bodyPr>
            <a:normAutofit fontScale="92500"/>
          </a:bodyPr>
          <a:lstStyle/>
          <a:p>
            <a:pPr marL="342000" lvl="2" indent="-342000">
              <a:buNone/>
            </a:pPr>
            <a:r>
              <a:rPr lang="en-US" sz="3300" b="1" dirty="0"/>
              <a:t>Planning Personnel</a:t>
            </a:r>
            <a:endParaRPr lang="en-GB" sz="3300" b="1" dirty="0"/>
          </a:p>
          <a:p>
            <a:pPr marL="342000" lvl="3" indent="-342000">
              <a:buClr>
                <a:srgbClr val="0D499C"/>
              </a:buClr>
            </a:pPr>
            <a:r>
              <a:rPr lang="en-US" sz="3300" dirty="0"/>
              <a:t>When planning maintenance work, do personnel understand the risks and how to </a:t>
            </a:r>
            <a:r>
              <a:rPr lang="en-US" sz="3300" dirty="0" smtClean="0"/>
              <a:t>minimise </a:t>
            </a:r>
            <a:r>
              <a:rPr lang="en-US" sz="3300" dirty="0"/>
              <a:t>consequence from unexpected equipment </a:t>
            </a:r>
            <a:r>
              <a:rPr lang="en-US" sz="3300" dirty="0" smtClean="0"/>
              <a:t>problems? </a:t>
            </a:r>
            <a:endParaRPr lang="en-GB" sz="3300" dirty="0"/>
          </a:p>
          <a:p>
            <a:pPr marL="342000" lvl="3" indent="-342000">
              <a:buClr>
                <a:srgbClr val="0D499C"/>
              </a:buClr>
            </a:pPr>
            <a:r>
              <a:rPr lang="en-US" sz="3300" dirty="0" smtClean="0"/>
              <a:t>Have </a:t>
            </a:r>
            <a:r>
              <a:rPr lang="en-US" sz="3300" dirty="0"/>
              <a:t>error-prone situations been </a:t>
            </a:r>
            <a:r>
              <a:rPr lang="en-US" sz="3300" dirty="0" smtClean="0"/>
              <a:t>considered ?</a:t>
            </a:r>
            <a:endParaRPr lang="en-GB" sz="3300" dirty="0" smtClean="0"/>
          </a:p>
          <a:p>
            <a:pPr marL="342000" lvl="3" indent="-342000">
              <a:buClr>
                <a:srgbClr val="0D499C"/>
              </a:buClr>
            </a:pPr>
            <a:r>
              <a:rPr lang="en-US" sz="3300" dirty="0" smtClean="0"/>
              <a:t>Do </a:t>
            </a:r>
            <a:r>
              <a:rPr lang="en-US" sz="3300" dirty="0"/>
              <a:t>cautions in work documents clearly describe the potential of a loss of safety-related power supply or other significant consequential outcomes?</a:t>
            </a:r>
            <a:endParaRPr lang="en-GB" sz="3300" dirty="0"/>
          </a:p>
          <a:p>
            <a:pPr marL="342000" lvl="3" indent="-342000">
              <a:buClr>
                <a:srgbClr val="0D499C"/>
              </a:buClr>
            </a:pPr>
            <a:r>
              <a:rPr lang="en-US" sz="3300" dirty="0"/>
              <a:t>How </a:t>
            </a:r>
            <a:r>
              <a:rPr lang="en-US" sz="3300" dirty="0" smtClean="0"/>
              <a:t>is it ensured that </a:t>
            </a:r>
            <a:r>
              <a:rPr lang="en-US" sz="3300" dirty="0"/>
              <a:t>applicable operating experience </a:t>
            </a:r>
            <a:r>
              <a:rPr lang="en-US" sz="3300" dirty="0" smtClean="0"/>
              <a:t>is </a:t>
            </a:r>
            <a:r>
              <a:rPr lang="en-US" sz="3300" dirty="0"/>
              <a:t>reviewed and applied to potential work activities?</a:t>
            </a:r>
            <a:endParaRPr lang="en-GB" sz="3300" dirty="0"/>
          </a:p>
          <a:p>
            <a:pPr lvl="0">
              <a:spcAft>
                <a:spcPts val="1000"/>
              </a:spcAft>
            </a:pPr>
            <a:endParaRPr lang="en-GB" sz="2800" dirty="0">
              <a:solidFill>
                <a:prstClr val="black"/>
              </a:solidFill>
              <a:ea typeface="Cambria"/>
              <a:cs typeface="Times New Roman"/>
            </a:endParaRPr>
          </a:p>
          <a:p>
            <a:pPr lvl="0">
              <a:spcAft>
                <a:spcPts val="1000"/>
              </a:spcAft>
            </a:pPr>
            <a:endParaRPr lang="en-GB" sz="2800" dirty="0">
              <a:solidFill>
                <a:prstClr val="black"/>
              </a:solidFill>
              <a:ea typeface="Cambria"/>
              <a:cs typeface="Times New Roman"/>
            </a:endParaRPr>
          </a:p>
        </p:txBody>
      </p:sp>
      <p:sp>
        <p:nvSpPr>
          <p:cNvPr id="3" name="Title 2"/>
          <p:cNvSpPr>
            <a:spLocks noGrp="1"/>
          </p:cNvSpPr>
          <p:nvPr>
            <p:ph type="title"/>
          </p:nvPr>
        </p:nvSpPr>
        <p:spPr>
          <a:xfrm>
            <a:off x="335593" y="221426"/>
            <a:ext cx="7919503" cy="959768"/>
          </a:xfrm>
        </p:spPr>
        <p:txBody>
          <a:bodyPr/>
          <a:lstStyle/>
          <a:p>
            <a:r>
              <a:rPr lang="en-GB" dirty="0"/>
              <a:t>Prevent Events</a:t>
            </a:r>
          </a:p>
        </p:txBody>
      </p:sp>
      <p:sp>
        <p:nvSpPr>
          <p:cNvPr id="4" name="Slide Number Placeholder 3"/>
          <p:cNvSpPr>
            <a:spLocks noGrp="1"/>
          </p:cNvSpPr>
          <p:nvPr>
            <p:ph type="sldNum" sz="quarter" idx="12"/>
          </p:nvPr>
        </p:nvSpPr>
        <p:spPr>
          <a:xfrm>
            <a:off x="9180000" y="6480000"/>
            <a:ext cx="540000" cy="252000"/>
          </a:xfrm>
        </p:spPr>
        <p:txBody>
          <a:bodyPr/>
          <a:lstStyle/>
          <a:p>
            <a:fld id="{E820C8E4-9002-4E93-8650-B0CC00F8D49C}" type="slidenum">
              <a:rPr lang="sl-SI" smtClean="0"/>
              <a:t>69</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335357416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342000" lvl="2" indent="-342000">
              <a:buNone/>
            </a:pPr>
            <a:r>
              <a:rPr lang="en-US" sz="2800" b="1" dirty="0"/>
              <a:t>Line Manager</a:t>
            </a:r>
            <a:endParaRPr lang="en-GB" sz="2800" b="1" dirty="0"/>
          </a:p>
          <a:p>
            <a:pPr marL="342000" lvl="3" indent="-342000">
              <a:buClr>
                <a:srgbClr val="0D499C"/>
              </a:buClr>
            </a:pPr>
            <a:r>
              <a:rPr lang="en-US" sz="2800" dirty="0"/>
              <a:t>Are workers assigned to the tasks qualified and proficient to complete the work properly?</a:t>
            </a:r>
            <a:endParaRPr lang="en-GB" sz="2800" dirty="0"/>
          </a:p>
          <a:p>
            <a:pPr marL="342000" lvl="3" indent="-342000">
              <a:buClr>
                <a:srgbClr val="0D499C"/>
              </a:buClr>
            </a:pPr>
            <a:r>
              <a:rPr lang="en-US" sz="2800" dirty="0" smtClean="0"/>
              <a:t>Are </a:t>
            </a:r>
            <a:r>
              <a:rPr lang="en-US" sz="2800" dirty="0"/>
              <a:t>workers receiving nuclear safety culture training tailored to their specific maintenance activities? </a:t>
            </a:r>
            <a:endParaRPr lang="en-US" sz="2800" dirty="0" smtClean="0"/>
          </a:p>
          <a:p>
            <a:pPr marL="342000" lvl="3" indent="-342000">
              <a:buClr>
                <a:srgbClr val="0D499C"/>
              </a:buClr>
            </a:pPr>
            <a:r>
              <a:rPr lang="en-US" sz="2800" dirty="0" smtClean="0"/>
              <a:t>Is </a:t>
            </a:r>
            <a:r>
              <a:rPr lang="en-US" sz="2800" dirty="0"/>
              <a:t>sufficient oversight given to the field work to identify noncompliance in procedure adherence?</a:t>
            </a:r>
            <a:endParaRPr lang="en-GB" sz="2800" dirty="0"/>
          </a:p>
          <a:p>
            <a:pPr marL="342000" lvl="3" indent="-342000">
              <a:buClr>
                <a:srgbClr val="0D499C"/>
              </a:buClr>
            </a:pPr>
            <a:r>
              <a:rPr lang="en-US" sz="2800" dirty="0"/>
              <a:t>Are risks considered beforehand to manage influences of on-the-job training</a:t>
            </a:r>
            <a:r>
              <a:rPr lang="en-US" sz="2800" dirty="0" smtClean="0"/>
              <a:t>?</a:t>
            </a:r>
            <a:endParaRPr lang="en-GB" sz="2800" dirty="0"/>
          </a:p>
          <a:p>
            <a:pPr>
              <a:spcAft>
                <a:spcPts val="1000"/>
              </a:spcAft>
            </a:pPr>
            <a:endParaRPr lang="en-GB" sz="2800" dirty="0">
              <a:ea typeface="Cambria"/>
              <a:cs typeface="Times New Roman"/>
            </a:endParaRPr>
          </a:p>
        </p:txBody>
      </p:sp>
      <p:sp>
        <p:nvSpPr>
          <p:cNvPr id="3" name="Title 2"/>
          <p:cNvSpPr>
            <a:spLocks noGrp="1"/>
          </p:cNvSpPr>
          <p:nvPr>
            <p:ph type="title"/>
          </p:nvPr>
        </p:nvSpPr>
        <p:spPr/>
        <p:txBody>
          <a:bodyPr/>
          <a:lstStyle/>
          <a:p>
            <a:r>
              <a:rPr lang="en-GB" dirty="0"/>
              <a:t>Prevent Events</a:t>
            </a:r>
          </a:p>
        </p:txBody>
      </p:sp>
      <p:sp>
        <p:nvSpPr>
          <p:cNvPr id="4" name="Slide Number Placeholder 3"/>
          <p:cNvSpPr>
            <a:spLocks noGrp="1"/>
          </p:cNvSpPr>
          <p:nvPr>
            <p:ph type="sldNum" sz="quarter" idx="12"/>
          </p:nvPr>
        </p:nvSpPr>
        <p:spPr>
          <a:xfrm>
            <a:off x="9180000" y="6480000"/>
            <a:ext cx="540000" cy="252000"/>
          </a:xfrm>
        </p:spPr>
        <p:txBody>
          <a:bodyPr/>
          <a:lstStyle/>
          <a:p>
            <a:fld id="{E820C8E4-9002-4E93-8650-B0CC00F8D49C}" type="slidenum">
              <a:rPr lang="sl-SI" smtClean="0"/>
              <a:t>70</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217884660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342000" lvl="3" indent="-342000">
              <a:buClr>
                <a:srgbClr val="0D499C"/>
              </a:buClr>
            </a:pPr>
            <a:r>
              <a:rPr lang="en-US" sz="3800" dirty="0" smtClean="0"/>
              <a:t>The risk assessment and worker’s risk awareness was not adequate for the work on safety related power supply system.  </a:t>
            </a:r>
          </a:p>
          <a:p>
            <a:pPr marL="342000" lvl="3" indent="-342000">
              <a:buClr>
                <a:srgbClr val="0D499C"/>
              </a:buClr>
            </a:pPr>
            <a:r>
              <a:rPr lang="en-US" sz="3800" dirty="0"/>
              <a:t>N</a:t>
            </a:r>
            <a:r>
              <a:rPr lang="en-US" sz="3800" dirty="0" smtClean="0"/>
              <a:t>ot adhering </a:t>
            </a:r>
            <a:r>
              <a:rPr lang="en-US" sz="3800" dirty="0"/>
              <a:t>to the </a:t>
            </a:r>
            <a:r>
              <a:rPr lang="en-US" sz="3800" dirty="0" smtClean="0"/>
              <a:t>procedure was a </a:t>
            </a:r>
            <a:r>
              <a:rPr lang="en-US" sz="3800" dirty="0"/>
              <a:t>common </a:t>
            </a:r>
            <a:r>
              <a:rPr lang="en-US" sz="3800" dirty="0" smtClean="0"/>
              <a:t>practice, increasing probability </a:t>
            </a:r>
            <a:r>
              <a:rPr lang="en-US" sz="3800" dirty="0"/>
              <a:t>of a human </a:t>
            </a:r>
            <a:r>
              <a:rPr lang="en-US" sz="3800" dirty="0" smtClean="0"/>
              <a:t>error. </a:t>
            </a:r>
            <a:r>
              <a:rPr lang="en-US" sz="3800" dirty="0"/>
              <a:t>Knowingly not adhering to procedures is an indication of degraded safety culture</a:t>
            </a:r>
            <a:r>
              <a:rPr lang="en-US" sz="3800" dirty="0" smtClean="0"/>
              <a:t>.</a:t>
            </a:r>
            <a:r>
              <a:rPr lang="en-US" sz="3800" dirty="0"/>
              <a:t> </a:t>
            </a:r>
            <a:endParaRPr lang="en-US" sz="3800" dirty="0" smtClean="0"/>
          </a:p>
          <a:p>
            <a:pPr marL="342000" lvl="3" indent="-342000">
              <a:buClr>
                <a:srgbClr val="0D499C"/>
              </a:buClr>
            </a:pPr>
            <a:r>
              <a:rPr lang="en-US" sz="3800" dirty="0"/>
              <a:t>Distraction was not considered </a:t>
            </a:r>
            <a:r>
              <a:rPr lang="en-US" sz="3800" dirty="0" smtClean="0"/>
              <a:t>and managed as </a:t>
            </a:r>
            <a:r>
              <a:rPr lang="en-US" sz="3800" dirty="0"/>
              <a:t>a risk while composing work team and </a:t>
            </a:r>
            <a:r>
              <a:rPr lang="en-US" sz="3800" dirty="0" smtClean="0"/>
              <a:t>planning on </a:t>
            </a:r>
            <a:r>
              <a:rPr lang="en-US" sz="3800" dirty="0"/>
              <a:t>the job training</a:t>
            </a:r>
            <a:r>
              <a:rPr lang="en-US" sz="3800" dirty="0" smtClean="0"/>
              <a:t>.</a:t>
            </a:r>
          </a:p>
          <a:p>
            <a:pPr marL="342000" lvl="3" indent="-342000">
              <a:buClr>
                <a:srgbClr val="0D499C"/>
              </a:buClr>
            </a:pPr>
            <a:r>
              <a:rPr lang="en-US" sz="3800" dirty="0" smtClean="0"/>
              <a:t>A pre-job briefing was not conducted, which could </a:t>
            </a:r>
            <a:r>
              <a:rPr lang="en-US" sz="3800" dirty="0"/>
              <a:t>have been instrumental for the </a:t>
            </a:r>
            <a:r>
              <a:rPr lang="en-US" sz="3800" dirty="0" smtClean="0"/>
              <a:t>newcomer </a:t>
            </a:r>
            <a:r>
              <a:rPr lang="en-US" sz="3800" dirty="0"/>
              <a:t>and also may have prevented the event</a:t>
            </a:r>
            <a:r>
              <a:rPr lang="en-US" sz="3800" dirty="0" smtClean="0"/>
              <a:t>.</a:t>
            </a:r>
          </a:p>
          <a:p>
            <a:pPr lvl="3"/>
            <a:endParaRPr lang="en-US" sz="5400" b="1" dirty="0" smtClean="0"/>
          </a:p>
          <a:p>
            <a:pPr lvl="3"/>
            <a:endParaRPr lang="en-US" sz="5400" b="1" dirty="0"/>
          </a:p>
          <a:p>
            <a:pPr lvl="3"/>
            <a:endParaRPr lang="en-GB" sz="5300" dirty="0"/>
          </a:p>
          <a:p>
            <a:pPr lvl="3"/>
            <a:endParaRPr lang="en-GB" sz="5300" dirty="0"/>
          </a:p>
        </p:txBody>
      </p:sp>
      <p:sp>
        <p:nvSpPr>
          <p:cNvPr id="3" name="Title 2"/>
          <p:cNvSpPr>
            <a:spLocks noGrp="1"/>
          </p:cNvSpPr>
          <p:nvPr>
            <p:ph type="title"/>
          </p:nvPr>
        </p:nvSpPr>
        <p:spPr/>
        <p:txBody>
          <a:bodyPr/>
          <a:lstStyle/>
          <a:p>
            <a:r>
              <a:rPr lang="en-GB" sz="4000" dirty="0"/>
              <a:t>Why is this event important </a:t>
            </a:r>
            <a:r>
              <a:rPr lang="en-GB" sz="4000" dirty="0" smtClean="0"/>
              <a:t>?</a:t>
            </a:r>
            <a:endParaRPr lang="en-GB" sz="4000" dirty="0"/>
          </a:p>
        </p:txBody>
      </p:sp>
      <p:sp>
        <p:nvSpPr>
          <p:cNvPr id="4" name="Slide Number Placeholder 3"/>
          <p:cNvSpPr>
            <a:spLocks noGrp="1"/>
          </p:cNvSpPr>
          <p:nvPr>
            <p:ph type="sldNum" sz="quarter" idx="12"/>
          </p:nvPr>
        </p:nvSpPr>
        <p:spPr>
          <a:xfrm>
            <a:off x="9180000" y="6480000"/>
            <a:ext cx="540000" cy="252000"/>
          </a:xfrm>
        </p:spPr>
        <p:txBody>
          <a:bodyPr/>
          <a:lstStyle/>
          <a:p>
            <a:fld id="{E820C8E4-9002-4E93-8650-B0CC00F8D49C}" type="slidenum">
              <a:rPr lang="sl-SI" smtClean="0"/>
              <a:t>71</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387359228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smtClean="0"/>
              <a:t>A complicated event resulted from human errors that demonstrated weaknesses in nuclear safety culture. Operators were unaware why abnormal events were occurring. </a:t>
            </a:r>
          </a:p>
          <a:p>
            <a:pPr marL="0" indent="0">
              <a:buNone/>
            </a:pPr>
            <a:endParaRPr lang="en-US" sz="3200" dirty="0" smtClean="0"/>
          </a:p>
          <a:p>
            <a:r>
              <a:rPr lang="en-US" sz="3200" dirty="0" smtClean="0"/>
              <a:t>Impulsive </a:t>
            </a:r>
            <a:r>
              <a:rPr lang="en-US" sz="3200" dirty="0"/>
              <a:t>non-validated actions were taken without considering the possible consequences before attempting corrective actions to </a:t>
            </a:r>
            <a:r>
              <a:rPr lang="en-US" sz="3200" dirty="0" smtClean="0"/>
              <a:t>re-energise </a:t>
            </a:r>
            <a:r>
              <a:rPr lang="en-US" sz="3200" dirty="0"/>
              <a:t>the switchboard.</a:t>
            </a:r>
            <a:endParaRPr lang="en-US" sz="3200" dirty="0" smtClean="0"/>
          </a:p>
          <a:p>
            <a:pPr lvl="3"/>
            <a:endParaRPr lang="en-US" sz="2400" b="1" dirty="0"/>
          </a:p>
          <a:p>
            <a:pPr marL="0" indent="0">
              <a:buNone/>
            </a:pPr>
            <a:endParaRPr lang="en-GB" dirty="0"/>
          </a:p>
        </p:txBody>
      </p:sp>
      <p:sp>
        <p:nvSpPr>
          <p:cNvPr id="3" name="Title 2"/>
          <p:cNvSpPr>
            <a:spLocks noGrp="1"/>
          </p:cNvSpPr>
          <p:nvPr>
            <p:ph type="title"/>
          </p:nvPr>
        </p:nvSpPr>
        <p:spPr/>
        <p:txBody>
          <a:bodyPr/>
          <a:lstStyle/>
          <a:p>
            <a:r>
              <a:rPr lang="en-GB" sz="4000" dirty="0"/>
              <a:t>Why is this event </a:t>
            </a:r>
            <a:r>
              <a:rPr lang="en-GB" sz="4000" dirty="0" smtClean="0"/>
              <a:t>important ?</a:t>
            </a:r>
            <a:endParaRPr lang="en-GB" sz="4000" dirty="0"/>
          </a:p>
        </p:txBody>
      </p:sp>
      <p:sp>
        <p:nvSpPr>
          <p:cNvPr id="4" name="Slide Number Placeholder 3"/>
          <p:cNvSpPr>
            <a:spLocks noGrp="1"/>
          </p:cNvSpPr>
          <p:nvPr>
            <p:ph type="sldNum" sz="quarter" idx="12"/>
          </p:nvPr>
        </p:nvSpPr>
        <p:spPr>
          <a:xfrm>
            <a:off x="9180000" y="6480000"/>
            <a:ext cx="540000" cy="252000"/>
          </a:xfrm>
        </p:spPr>
        <p:txBody>
          <a:bodyPr/>
          <a:lstStyle/>
          <a:p>
            <a:fld id="{E820C8E4-9002-4E93-8650-B0CC00F8D49C}" type="slidenum">
              <a:rPr lang="sl-SI" smtClean="0"/>
              <a:t>72</a:t>
            </a:fld>
            <a:endParaRPr lang="sl-SI" dirty="0"/>
          </a:p>
        </p:txBody>
      </p:sp>
      <p:sp>
        <p:nvSpPr>
          <p:cNvPr id="5"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6"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spTree>
    <p:extLst>
      <p:ext uri="{BB962C8B-B14F-4D97-AF65-F5344CB8AC3E}">
        <p14:creationId xmlns:p14="http://schemas.microsoft.com/office/powerpoint/2010/main" val="278762954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endParaRPr lang="en-US" sz="3200" dirty="0" smtClean="0"/>
          </a:p>
          <a:p>
            <a:endParaRPr lang="en-US" dirty="0"/>
          </a:p>
          <a:p>
            <a:endParaRPr lang="en-US" sz="3200" dirty="0" smtClean="0"/>
          </a:p>
          <a:p>
            <a:endParaRPr lang="en-US" sz="2400" dirty="0" smtClean="0"/>
          </a:p>
          <a:p>
            <a:endParaRPr lang="en-US" sz="2400" dirty="0" smtClean="0"/>
          </a:p>
          <a:p>
            <a:endParaRPr lang="en-US" sz="2400" dirty="0"/>
          </a:p>
          <a:p>
            <a:r>
              <a:rPr lang="en-US" sz="2400" dirty="0" smtClean="0"/>
              <a:t>While </a:t>
            </a:r>
            <a:r>
              <a:rPr lang="en-US" sz="2400" dirty="0"/>
              <a:t>this event occurred at a pressurised reactor, the lessons learned are applicable for preventing maintenance related events at any type of reactor</a:t>
            </a:r>
            <a:r>
              <a:rPr lang="en-US" sz="2400" dirty="0" smtClean="0"/>
              <a:t>.</a:t>
            </a:r>
          </a:p>
          <a:p>
            <a:r>
              <a:rPr lang="en-GB" sz="2400" dirty="0" smtClean="0"/>
              <a:t>This event highlights the importance of a healthy nuclear safety culture at all levels of plant workers and the need for rigourous and consistent use of human error reduction tools.</a:t>
            </a:r>
            <a:endParaRPr lang="en-GB" sz="2400" dirty="0"/>
          </a:p>
        </p:txBody>
      </p:sp>
      <p:sp>
        <p:nvSpPr>
          <p:cNvPr id="3" name="Title 2"/>
          <p:cNvSpPr>
            <a:spLocks noGrp="1"/>
          </p:cNvSpPr>
          <p:nvPr>
            <p:ph type="title"/>
          </p:nvPr>
        </p:nvSpPr>
        <p:spPr>
          <a:xfrm>
            <a:off x="117566" y="180000"/>
            <a:ext cx="9418320" cy="900000"/>
          </a:xfrm>
        </p:spPr>
        <p:txBody>
          <a:bodyPr/>
          <a:lstStyle/>
          <a:p>
            <a:r>
              <a:rPr lang="en-GB" dirty="0" smtClean="0"/>
              <a:t>This incident at </a:t>
            </a:r>
            <a:r>
              <a:rPr lang="en-GB" dirty="0" err="1" smtClean="0"/>
              <a:t>Blayais</a:t>
            </a:r>
            <a:r>
              <a:rPr lang="en-GB" dirty="0" smtClean="0"/>
              <a:t> 2014 was shared by the operator EDF with other operators worldwide</a:t>
            </a:r>
            <a:endParaRPr lang="en-GB" dirty="0"/>
          </a:p>
        </p:txBody>
      </p:sp>
      <p:sp>
        <p:nvSpPr>
          <p:cNvPr id="4" name="Bouton d'action : Précédent 3">
            <a:hlinkClick r:id="rId2" action="ppaction://hlinksldjump" highlightClick="1"/>
          </p:cNvPr>
          <p:cNvSpPr/>
          <p:nvPr/>
        </p:nvSpPr>
        <p:spPr>
          <a:xfrm>
            <a:off x="8993875" y="6516806"/>
            <a:ext cx="313899" cy="341194"/>
          </a:xfrm>
          <a:prstGeom prst="actionButtonBackPrevious">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p:cNvSpPr txBox="1"/>
          <p:nvPr/>
        </p:nvSpPr>
        <p:spPr>
          <a:xfrm>
            <a:off x="8530046" y="6301401"/>
            <a:ext cx="1188720" cy="215444"/>
          </a:xfrm>
          <a:prstGeom prst="rect">
            <a:avLst/>
          </a:prstGeom>
          <a:noFill/>
        </p:spPr>
        <p:txBody>
          <a:bodyPr wrap="square" rtlCol="0">
            <a:spAutoFit/>
          </a:bodyPr>
          <a:lstStyle/>
          <a:p>
            <a:r>
              <a:rPr lang="fr-FR" sz="800" b="1" dirty="0" smtClean="0">
                <a:solidFill>
                  <a:srgbClr val="FFC000"/>
                </a:solidFill>
              </a:rPr>
              <a:t>Back to slide n° 24</a:t>
            </a:r>
            <a:endParaRPr lang="fr-FR" sz="800" b="1" dirty="0">
              <a:solidFill>
                <a:srgbClr val="FFC000"/>
              </a:solidFill>
            </a:endParaRPr>
          </a:p>
        </p:txBody>
      </p:sp>
      <p:sp>
        <p:nvSpPr>
          <p:cNvPr id="6" name="Slide Number Placeholder 3"/>
          <p:cNvSpPr>
            <a:spLocks noGrp="1"/>
          </p:cNvSpPr>
          <p:nvPr>
            <p:ph type="sldNum" sz="quarter" idx="12"/>
          </p:nvPr>
        </p:nvSpPr>
        <p:spPr>
          <a:xfrm>
            <a:off x="9180000" y="6480000"/>
            <a:ext cx="540000" cy="252000"/>
          </a:xfrm>
        </p:spPr>
        <p:txBody>
          <a:bodyPr/>
          <a:lstStyle/>
          <a:p>
            <a:fld id="{E820C8E4-9002-4E93-8650-B0CC00F8D49C}" type="slidenum">
              <a:rPr lang="sl-SI" smtClean="0"/>
              <a:t>73</a:t>
            </a:fld>
            <a:endParaRPr lang="sl-SI" dirty="0"/>
          </a:p>
        </p:txBody>
      </p:sp>
      <p:sp>
        <p:nvSpPr>
          <p:cNvPr id="7" name="Date Placeholder 3"/>
          <p:cNvSpPr txBox="1">
            <a:spLocks/>
          </p:cNvSpPr>
          <p:nvPr/>
        </p:nvSpPr>
        <p:spPr>
          <a:xfrm>
            <a:off x="7020000" y="6480000"/>
            <a:ext cx="2160000" cy="2520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latin typeface="Calibri" panose="020F0502020204030204" pitchFamily="34" charset="0"/>
              </a:rPr>
              <a:t>June 18-22, 2018</a:t>
            </a:r>
            <a:endParaRPr lang="en-US" sz="1200" dirty="0">
              <a:latin typeface="Calibri" panose="020F0502020204030204" pitchFamily="34" charset="0"/>
            </a:endParaRPr>
          </a:p>
        </p:txBody>
      </p:sp>
      <p:sp>
        <p:nvSpPr>
          <p:cNvPr id="8" name="Footer Placeholder 4"/>
          <p:cNvSpPr>
            <a:spLocks noGrp="1"/>
          </p:cNvSpPr>
          <p:nvPr>
            <p:ph type="ftr" sz="quarter" idx="11"/>
          </p:nvPr>
        </p:nvSpPr>
        <p:spPr>
          <a:xfrm>
            <a:off x="2160000" y="6480000"/>
            <a:ext cx="4860000" cy="252000"/>
          </a:xfrm>
        </p:spPr>
        <p:txBody>
          <a:bodyPr/>
          <a:lstStyle/>
          <a:p>
            <a:pPr algn="l"/>
            <a:r>
              <a:rPr lang="en-US" dirty="0" smtClean="0"/>
              <a:t>Module XIII – Maintenance  </a:t>
            </a:r>
            <a:r>
              <a:rPr lang="en-US" dirty="0" err="1" smtClean="0"/>
              <a:t>programme</a:t>
            </a:r>
            <a:endParaRPr lang="en-US" dirty="0"/>
          </a:p>
        </p:txBody>
      </p:sp>
      <p:pic>
        <p:nvPicPr>
          <p:cNvPr id="9" name="Picture 10" descr="C:\Users\sanjay.mulkalwar\AppData\Local\Microsoft\Windows\Temporary Internet Files\Content.Outlook\SN7IL8NV\Plant location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2314" y="1296720"/>
            <a:ext cx="4241355" cy="277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p:nvPr/>
        </p:nvCxnSpPr>
        <p:spPr>
          <a:xfrm flipH="1">
            <a:off x="4335483" y="3105098"/>
            <a:ext cx="1222169" cy="75705"/>
          </a:xfrm>
          <a:prstGeom prst="straightConnector1">
            <a:avLst/>
          </a:prstGeom>
          <a:ln>
            <a:solidFill>
              <a:srgbClr val="FF0000"/>
            </a:solidFill>
            <a:headEnd type="arrow"/>
            <a:tailEnd type="arrow"/>
          </a:ln>
        </p:spPr>
        <p:style>
          <a:lnRef idx="2">
            <a:schemeClr val="accent1"/>
          </a:lnRef>
          <a:fillRef idx="0">
            <a:schemeClr val="accent1"/>
          </a:fillRef>
          <a:effectRef idx="1">
            <a:schemeClr val="accent1"/>
          </a:effectRef>
          <a:fontRef idx="minor">
            <a:schemeClr val="tx1"/>
          </a:fontRef>
        </p:style>
      </p:cxnSp>
      <p:pic>
        <p:nvPicPr>
          <p:cNvPr id="1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067" y="1296721"/>
            <a:ext cx="4249247" cy="2777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052874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003399"/>
      </a:dk1>
      <a:lt1>
        <a:sysClr val="window" lastClr="FFFFFF"/>
      </a:lt1>
      <a:dk2>
        <a:srgbClr val="3366CC"/>
      </a:dk2>
      <a:lt2>
        <a:srgbClr val="DBDBDD"/>
      </a:lt2>
      <a:accent1>
        <a:srgbClr val="6699CC"/>
      </a:accent1>
      <a:accent2>
        <a:srgbClr val="FF9900"/>
      </a:accent2>
      <a:accent3>
        <a:srgbClr val="99CC00"/>
      </a:accent3>
      <a:accent4>
        <a:srgbClr val="8681B8"/>
      </a:accent4>
      <a:accent5>
        <a:srgbClr val="32A14C"/>
      </a:accent5>
      <a:accent6>
        <a:srgbClr val="99CCFF"/>
      </a:accent6>
      <a:hlink>
        <a:srgbClr val="6699CC"/>
      </a:hlink>
      <a:folHlink>
        <a:srgbClr val="8681B8"/>
      </a:folHlink>
    </a:clrScheme>
    <a:fontScheme name="procur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868F938DE8BD94789445616FEE2D6D6" ma:contentTypeVersion="1" ma:contentTypeDescription="Create a new document." ma:contentTypeScope="" ma:versionID="288b2ef4e43c6e990d541f0010fc7b79">
  <xsd:schema xmlns:xsd="http://www.w3.org/2001/XMLSchema" xmlns:xs="http://www.w3.org/2001/XMLSchema" xmlns:p="http://schemas.microsoft.com/office/2006/metadata/properties" targetNamespace="http://schemas.microsoft.com/office/2006/metadata/properties" ma:root="true" ma:fieldsID="0ac3a7447a7246b5c45829a245a11fa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B43966-8E4E-45B3-AD99-129FF71ECF94}"/>
</file>

<file path=customXml/itemProps2.xml><?xml version="1.0" encoding="utf-8"?>
<ds:datastoreItem xmlns:ds="http://schemas.openxmlformats.org/officeDocument/2006/customXml" ds:itemID="{6A809522-A9F7-493B-92DB-2A044421D2C8}"/>
</file>

<file path=customXml/itemProps3.xml><?xml version="1.0" encoding="utf-8"?>
<ds:datastoreItem xmlns:ds="http://schemas.openxmlformats.org/officeDocument/2006/customXml" ds:itemID="{689890D3-E6AE-40F2-B89A-2B8ABD5B9823}"/>
</file>

<file path=docProps/app.xml><?xml version="1.0" encoding="utf-8"?>
<Properties xmlns="http://schemas.openxmlformats.org/officeDocument/2006/extended-properties" xmlns:vt="http://schemas.openxmlformats.org/officeDocument/2006/docPropsVTypes">
  <Template/>
  <TotalTime>0</TotalTime>
  <Words>6819</Words>
  <Application>Microsoft Office PowerPoint</Application>
  <PresentationFormat>A4 Paper (210x297 mm)</PresentationFormat>
  <Paragraphs>938</Paragraphs>
  <Slides>73</Slides>
  <Notes>64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75" baseType="lpstr">
      <vt:lpstr>Office Theme</vt:lpstr>
      <vt:lpstr>Acrobat Document</vt:lpstr>
      <vt:lpstr>Module XIII Maintenance programme</vt:lpstr>
      <vt:lpstr>Learning objectives</vt:lpstr>
      <vt:lpstr>Contents</vt:lpstr>
      <vt:lpstr>Introduction</vt:lpstr>
      <vt:lpstr>Introduction</vt:lpstr>
      <vt:lpstr>PowerPoint Presentation</vt:lpstr>
      <vt:lpstr>General requirements (1)</vt:lpstr>
      <vt:lpstr>General requirements (2)</vt:lpstr>
      <vt:lpstr>General requirements (3)</vt:lpstr>
      <vt:lpstr>General requirements (4)</vt:lpstr>
      <vt:lpstr>General requirements (5)</vt:lpstr>
      <vt:lpstr>General requirements – Outage (1)</vt:lpstr>
      <vt:lpstr>General requirements – Outage (2)</vt:lpstr>
      <vt:lpstr>SSR-2/2 (rev 1)</vt:lpstr>
      <vt:lpstr>Some IAEA Safety Standards applying to Maintenance programmes for NPPs</vt:lpstr>
      <vt:lpstr>PowerPoint Presentation</vt:lpstr>
      <vt:lpstr>Maintenance programmes – introduction (1)</vt:lpstr>
      <vt:lpstr>Maintenance programmes – introduction (2)</vt:lpstr>
      <vt:lpstr>Types of maintenance</vt:lpstr>
      <vt:lpstr>Preventive maintenance</vt:lpstr>
      <vt:lpstr>Frequency of preventive maintenance activities</vt:lpstr>
      <vt:lpstr>Preventive maintenance</vt:lpstr>
      <vt:lpstr>Corrective maintenance</vt:lpstr>
      <vt:lpstr>Maintenance organization and administration</vt:lpstr>
      <vt:lpstr>Maintenance organization and administration</vt:lpstr>
      <vt:lpstr>Maintenance organization and administration</vt:lpstr>
      <vt:lpstr>Procedures, records and histories</vt:lpstr>
      <vt:lpstr>Maintenance Procedures and Records (1)</vt:lpstr>
      <vt:lpstr>Maintenance Procedures and Records (2)</vt:lpstr>
      <vt:lpstr>PowerPoint Presentation</vt:lpstr>
      <vt:lpstr>PowerPoint Presentation</vt:lpstr>
      <vt:lpstr>Maintenance History</vt:lpstr>
      <vt:lpstr>Conduct of Maintenance (1)</vt:lpstr>
      <vt:lpstr>Conduct of Maintenance (2)</vt:lpstr>
      <vt:lpstr>Work Planning and Control (1)</vt:lpstr>
      <vt:lpstr>Work Planning and Control (2)</vt:lpstr>
      <vt:lpstr>Work Planning and Control (3)</vt:lpstr>
      <vt:lpstr>Training - Qualification</vt:lpstr>
      <vt:lpstr>Maintenance facilities</vt:lpstr>
      <vt:lpstr>Facilities for maintenance on contaminated or irradiated items</vt:lpstr>
      <vt:lpstr>Mock-ups</vt:lpstr>
      <vt:lpstr>Example : Sizewell B (United Kingdom) Pressurizer repair operation</vt:lpstr>
      <vt:lpstr>Maintenance tools and equipment</vt:lpstr>
      <vt:lpstr>Spare parts and materials</vt:lpstr>
      <vt:lpstr>Procurement</vt:lpstr>
      <vt:lpstr>Counterfeit, Fraudulent and Suspect Items</vt:lpstr>
      <vt:lpstr>Counterfeit, Fraudulent and Suspect Items</vt:lpstr>
      <vt:lpstr>Example of CSFI</vt:lpstr>
      <vt:lpstr>Example of CSFI</vt:lpstr>
      <vt:lpstr>PowerPoint Presentation</vt:lpstr>
      <vt:lpstr>Summary - Key points</vt:lpstr>
      <vt:lpstr>List of abbreviations</vt:lpstr>
      <vt:lpstr>References</vt:lpstr>
      <vt:lpstr>PowerPoint Presentation</vt:lpstr>
      <vt:lpstr>Management of Configuration during maintenance : TMI</vt:lpstr>
      <vt:lpstr>Management of Configuration during maintenance : TMI</vt:lpstr>
      <vt:lpstr>Management of Configuration during maintenance : TMI</vt:lpstr>
      <vt:lpstr>Innovative strategies for maintenance</vt:lpstr>
      <vt:lpstr>PowerPoint Presentation</vt:lpstr>
      <vt:lpstr>Description of the event</vt:lpstr>
      <vt:lpstr>Description of the event</vt:lpstr>
      <vt:lpstr>Description of the event</vt:lpstr>
      <vt:lpstr>Description of the event</vt:lpstr>
      <vt:lpstr>Event Causes</vt:lpstr>
      <vt:lpstr>Lessons Learned</vt:lpstr>
      <vt:lpstr>Lessons Learned</vt:lpstr>
      <vt:lpstr>Lessons Learned</vt:lpstr>
      <vt:lpstr>Prevent Events</vt:lpstr>
      <vt:lpstr>Prevent Events</vt:lpstr>
      <vt:lpstr>Prevent Events</vt:lpstr>
      <vt:lpstr>Why is this event important ?</vt:lpstr>
      <vt:lpstr>Why is this event important ?</vt:lpstr>
      <vt:lpstr>This incident at Blayais 2014 was shared by the operator EDF with other operators worldwide</vt:lpstr>
    </vt:vector>
  </TitlesOfParts>
  <Company>IAEA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SCHLOSMAN, Anna</dc:creator>
  <cp:lastModifiedBy>MACSUGA, Géza</cp:lastModifiedBy>
  <cp:revision>511</cp:revision>
  <cp:lastPrinted>2017-08-25T15:51:59Z</cp:lastPrinted>
  <dcterms:created xsi:type="dcterms:W3CDTF">2014-07-03T09:13:58Z</dcterms:created>
  <dcterms:modified xsi:type="dcterms:W3CDTF">2018-05-22T08:06:47Z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0x0101006868F938DE8BD94789445616FEE2D6D6</vt:lpwstr>
  </property>
</Properties>
</file>